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1"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4" r:id="rId23"/>
    <p:sldId id="363" r:id="rId2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0" d="100"/>
          <a:sy n="70"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1E8E6-338A-4A90-B251-CA974EAAA18C}"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3EFE7-9F6F-4C17-BAD9-64D785DD631F}" type="slidenum">
              <a:rPr lang="en-US" smtClean="0"/>
              <a:t>‹#›</a:t>
            </a:fld>
            <a:endParaRPr lang="en-US"/>
          </a:p>
        </p:txBody>
      </p:sp>
    </p:spTree>
    <p:extLst>
      <p:ext uri="{BB962C8B-B14F-4D97-AF65-F5344CB8AC3E}">
        <p14:creationId xmlns:p14="http://schemas.microsoft.com/office/powerpoint/2010/main" val="307795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r-Latn-RS" smtClean="0"/>
              <a:t>Kliknite i uredite naslov mastera</a:t>
            </a:r>
            <a:endParaRPr lang="sr-Latn-R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smtClean="0"/>
              <a:t>Kliknite da biste uredili stil podnaslova mastera</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951876208"/>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vertikalni tekst 2"/>
          <p:cNvSpPr>
            <a:spLocks noGrp="1"/>
          </p:cNvSpPr>
          <p:nvPr>
            <p:ph type="body" orient="vert" idx="1"/>
          </p:nvPr>
        </p:nvSpPr>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3975415919"/>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p:cNvSpPr>
            <a:spLocks noGrp="1"/>
          </p:cNvSpPr>
          <p:nvPr>
            <p:ph type="title" orient="vert"/>
          </p:nvPr>
        </p:nvSpPr>
        <p:spPr>
          <a:xfrm>
            <a:off x="8724900" y="365125"/>
            <a:ext cx="2628900" cy="5811838"/>
          </a:xfrm>
        </p:spPr>
        <p:txBody>
          <a:bodyPr vert="eaVert"/>
          <a:lstStyle/>
          <a:p>
            <a:r>
              <a:rPr lang="sr-Latn-RS" smtClean="0"/>
              <a:t>Kliknite i uredite naslov mastera</a:t>
            </a:r>
            <a:endParaRPr lang="sr-Latn-RS"/>
          </a:p>
        </p:txBody>
      </p:sp>
      <p:sp>
        <p:nvSpPr>
          <p:cNvPr id="3" name="Čuvar mesta za vertikalni tekst 2"/>
          <p:cNvSpPr>
            <a:spLocks noGrp="1"/>
          </p:cNvSpPr>
          <p:nvPr>
            <p:ph type="body" orient="vert" idx="1"/>
          </p:nvPr>
        </p:nvSpPr>
        <p:spPr>
          <a:xfrm>
            <a:off x="838200" y="365125"/>
            <a:ext cx="7734300" cy="5811838"/>
          </a:xfrm>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873690085"/>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idx="1"/>
          </p:nvPr>
        </p:nvSpPr>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4175452684"/>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r-Latn-RS" smtClean="0"/>
              <a:t>Kliknite i uredite naslov mastera</a:t>
            </a:r>
            <a:endParaRPr lang="sr-Latn-RS"/>
          </a:p>
        </p:txBody>
      </p:sp>
      <p:sp>
        <p:nvSpPr>
          <p:cNvPr id="3" name="Čuvar mesta za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smtClean="0"/>
              <a:t>Uredi stil teksta mastera</a:t>
            </a:r>
          </a:p>
        </p:txBody>
      </p:sp>
      <p:sp>
        <p:nvSpPr>
          <p:cNvPr id="4" name="Čuvar mesta za datum 3"/>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85159729"/>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sz="half" idx="1"/>
          </p:nvPr>
        </p:nvSpPr>
        <p:spPr>
          <a:xfrm>
            <a:off x="838200" y="1825625"/>
            <a:ext cx="5181600" cy="435133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sadržaj 3"/>
          <p:cNvSpPr>
            <a:spLocks noGrp="1"/>
          </p:cNvSpPr>
          <p:nvPr>
            <p:ph sz="half" idx="2"/>
          </p:nvPr>
        </p:nvSpPr>
        <p:spPr>
          <a:xfrm>
            <a:off x="6172200" y="1825625"/>
            <a:ext cx="5181600" cy="435133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Čuvar mesta za datum 4"/>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2125356405"/>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r-Latn-RS" smtClean="0"/>
              <a:t>Kliknite i uredite naslov mastera</a:t>
            </a:r>
            <a:endParaRPr lang="sr-Latn-RS"/>
          </a:p>
        </p:txBody>
      </p:sp>
      <p:sp>
        <p:nvSpPr>
          <p:cNvPr id="3" name="Čuvar mesta za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4" name="Čuvar mesta za sadržaj 3"/>
          <p:cNvSpPr>
            <a:spLocks noGrp="1"/>
          </p:cNvSpPr>
          <p:nvPr>
            <p:ph sz="half" idx="2"/>
          </p:nvPr>
        </p:nvSpPr>
        <p:spPr>
          <a:xfrm>
            <a:off x="839788" y="2505075"/>
            <a:ext cx="5157787"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Čuvar mesta za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6" name="Čuvar mesta za sadržaj 5"/>
          <p:cNvSpPr>
            <a:spLocks noGrp="1"/>
          </p:cNvSpPr>
          <p:nvPr>
            <p:ph sz="quarter" idx="4"/>
          </p:nvPr>
        </p:nvSpPr>
        <p:spPr>
          <a:xfrm>
            <a:off x="6172200" y="2505075"/>
            <a:ext cx="5183188"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7" name="Čuvar mesta za datum 6"/>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8" name="Čuvar mesta za podnožje 7"/>
          <p:cNvSpPr>
            <a:spLocks noGrp="1"/>
          </p:cNvSpPr>
          <p:nvPr>
            <p:ph type="ftr" sz="quarter" idx="11"/>
          </p:nvPr>
        </p:nvSpPr>
        <p:spPr/>
        <p:txBody>
          <a:bodyPr/>
          <a:lstStyle/>
          <a:p>
            <a:endParaRPr lang="sr-Latn-RS"/>
          </a:p>
        </p:txBody>
      </p:sp>
      <p:sp>
        <p:nvSpPr>
          <p:cNvPr id="9" name="Čuvar mesta za broj slajda 8"/>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542723402"/>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datum 2"/>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4" name="Čuvar mesta za podnožje 3"/>
          <p:cNvSpPr>
            <a:spLocks noGrp="1"/>
          </p:cNvSpPr>
          <p:nvPr>
            <p:ph type="ftr" sz="quarter" idx="11"/>
          </p:nvPr>
        </p:nvSpPr>
        <p:spPr/>
        <p:txBody>
          <a:bodyPr/>
          <a:lstStyle/>
          <a:p>
            <a:endParaRPr lang="sr-Latn-RS"/>
          </a:p>
        </p:txBody>
      </p:sp>
      <p:sp>
        <p:nvSpPr>
          <p:cNvPr id="5" name="Čuvar mesta za broj slajda 4"/>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23663225"/>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Čuvar mesta za datum 1"/>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3" name="Čuvar mesta za podnožje 2"/>
          <p:cNvSpPr>
            <a:spLocks noGrp="1"/>
          </p:cNvSpPr>
          <p:nvPr>
            <p:ph type="ftr" sz="quarter" idx="11"/>
          </p:nvPr>
        </p:nvSpPr>
        <p:spPr/>
        <p:txBody>
          <a:bodyPr/>
          <a:lstStyle/>
          <a:p>
            <a:endParaRPr lang="sr-Latn-RS"/>
          </a:p>
        </p:txBody>
      </p:sp>
      <p:sp>
        <p:nvSpPr>
          <p:cNvPr id="4" name="Čuvar mesta za broj slajda 3"/>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4087741590"/>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r-Latn-RS" smtClean="0"/>
              <a:t>Kliknite i uredite naslov mastera</a:t>
            </a:r>
            <a:endParaRPr lang="sr-Latn-RS"/>
          </a:p>
        </p:txBody>
      </p:sp>
      <p:sp>
        <p:nvSpPr>
          <p:cNvPr id="3" name="Čuvar mesta za sadržaj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Čuvar mesta za datum 4"/>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3091775077"/>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r-Latn-RS" smtClean="0"/>
              <a:t>Kliknite i uredite naslov mastera</a:t>
            </a:r>
            <a:endParaRPr lang="sr-Latn-RS"/>
          </a:p>
        </p:txBody>
      </p:sp>
      <p:sp>
        <p:nvSpPr>
          <p:cNvPr id="3" name="Čuvar mesta za sli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Čuvar mesta za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Čuvar mesta za datum 4"/>
          <p:cNvSpPr>
            <a:spLocks noGrp="1"/>
          </p:cNvSpPr>
          <p:nvPr>
            <p:ph type="dt" sz="half" idx="10"/>
          </p:nvPr>
        </p:nvSpPr>
        <p:spPr/>
        <p:txBody>
          <a:bodyPr/>
          <a:lstStyle/>
          <a:p>
            <a:fld id="{F9B7C39D-EE4C-49E2-88FB-04C2AA13E23F}" type="datetimeFigureOut">
              <a:rPr lang="sr-Latn-RS" smtClean="0"/>
              <a:t>8.12.2020.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543756491"/>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naslov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Latn-RS" smtClean="0"/>
              <a:t>Kliknite i uredite naslov mastera</a:t>
            </a:r>
            <a:endParaRPr lang="sr-Latn-RS"/>
          </a:p>
        </p:txBody>
      </p:sp>
      <p:sp>
        <p:nvSpPr>
          <p:cNvPr id="3" name="Čuvar mesta za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7C39D-EE4C-49E2-88FB-04C2AA13E23F}" type="datetimeFigureOut">
              <a:rPr lang="sr-Latn-RS" smtClean="0"/>
              <a:t>8.12.2020.</a:t>
            </a:fld>
            <a:endParaRPr lang="sr-Latn-RS"/>
          </a:p>
        </p:txBody>
      </p:sp>
      <p:sp>
        <p:nvSpPr>
          <p:cNvPr id="5" name="Čuvar mesta za podnožj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Čuvar mesta za broj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D2097-B031-424B-9AAD-494E4C3A4E04}" type="slidenum">
              <a:rPr lang="sr-Latn-RS" smtClean="0"/>
              <a:t>‹#›</a:t>
            </a:fld>
            <a:endParaRPr lang="sr-Latn-RS"/>
          </a:p>
        </p:txBody>
      </p:sp>
    </p:spTree>
    <p:extLst>
      <p:ext uri="{BB962C8B-B14F-4D97-AF65-F5344CB8AC3E}">
        <p14:creationId xmlns:p14="http://schemas.microsoft.com/office/powerpoint/2010/main" val="11452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ixaba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066951" y="900749"/>
            <a:ext cx="7851775" cy="1704715"/>
          </a:xfrm>
        </p:spPr>
        <p:txBody>
          <a:bodyPr>
            <a:normAutofit fontScale="90000"/>
          </a:bodyPr>
          <a:lstStyle/>
          <a:p>
            <a:r>
              <a:rPr lang="sr-Latn-CS" altLang="en-US" b="1" dirty="0" smtClean="0">
                <a:solidFill>
                  <a:srgbClr val="FF0000"/>
                </a:solidFill>
                <a:latin typeface="Arial" panose="020B0604020202020204" pitchFamily="34" charset="0"/>
                <a:cs typeface="Arial" panose="020B0604020202020204" pitchFamily="34" charset="0"/>
              </a:rPr>
              <a:t>ISHRANA DECE </a:t>
            </a:r>
            <a:br>
              <a:rPr lang="sr-Latn-CS" altLang="en-US" b="1" dirty="0" smtClean="0">
                <a:solidFill>
                  <a:srgbClr val="FF0000"/>
                </a:solidFill>
                <a:latin typeface="Arial" panose="020B0604020202020204" pitchFamily="34" charset="0"/>
                <a:cs typeface="Arial" panose="020B0604020202020204" pitchFamily="34" charset="0"/>
              </a:rPr>
            </a:br>
            <a:r>
              <a:rPr lang="sr-Latn-CS" altLang="en-US" b="1" dirty="0" smtClean="0">
                <a:solidFill>
                  <a:srgbClr val="FF0000"/>
                </a:solidFill>
                <a:latin typeface="Arial" panose="020B0604020202020204" pitchFamily="34" charset="0"/>
                <a:cs typeface="Arial" panose="020B0604020202020204" pitchFamily="34" charset="0"/>
              </a:rPr>
              <a:t>OD 2 DO 6 GODINA</a:t>
            </a:r>
          </a:p>
        </p:txBody>
      </p:sp>
      <p:sp>
        <p:nvSpPr>
          <p:cNvPr id="3" name="WordArt 9"/>
          <p:cNvSpPr>
            <a:spLocks noChangeArrowheads="1" noChangeShapeType="1" noTextEdit="1"/>
          </p:cNvSpPr>
          <p:nvPr/>
        </p:nvSpPr>
        <p:spPr bwMode="auto">
          <a:xfrm>
            <a:off x="4531058" y="5737225"/>
            <a:ext cx="3138984" cy="466725"/>
          </a:xfrm>
          <a:prstGeom prst="rect">
            <a:avLst/>
          </a:prstGeom>
        </p:spPr>
        <p:txBody>
          <a:bodyPr wrap="none" fromWordArt="1">
            <a:prstTxWarp prst="textPlain">
              <a:avLst>
                <a:gd name="adj" fmla="val 50000"/>
              </a:avLst>
            </a:prstTxWarp>
          </a:bodyPr>
          <a:lstStyle/>
          <a:p>
            <a:pPr algn="ct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do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zdravih</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izbora</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5" name="Text Box 7"/>
          <p:cNvSpPr txBox="1">
            <a:spLocks noChangeArrowheads="1"/>
          </p:cNvSpPr>
          <p:nvPr/>
        </p:nvSpPr>
        <p:spPr bwMode="auto">
          <a:xfrm>
            <a:off x="2822575" y="6292850"/>
            <a:ext cx="675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200" b="1" dirty="0" err="1"/>
              <a:t>Programski</a:t>
            </a:r>
            <a:r>
              <a:rPr lang="en-US" altLang="en-US" sz="1200" b="1" dirty="0"/>
              <a:t> </a:t>
            </a:r>
            <a:r>
              <a:rPr lang="en-US" altLang="en-US" sz="1200" b="1" dirty="0" err="1"/>
              <a:t>zadatak</a:t>
            </a:r>
            <a:r>
              <a:rPr lang="en-US" altLang="en-US" sz="1200" b="1" dirty="0"/>
              <a:t> </a:t>
            </a:r>
            <a:r>
              <a:rPr lang="en-US" altLang="en-US" sz="1200" b="1" dirty="0" err="1"/>
              <a:t>Posebnog</a:t>
            </a:r>
            <a:r>
              <a:rPr lang="en-US" altLang="en-US" sz="1200" b="1" dirty="0"/>
              <a:t> </a:t>
            </a:r>
            <a:r>
              <a:rPr lang="en-US" altLang="en-US" sz="1200" b="1" dirty="0" err="1"/>
              <a:t>programa</a:t>
            </a:r>
            <a:r>
              <a:rPr lang="en-US" altLang="en-US" sz="1200" b="1" dirty="0"/>
              <a:t> u </a:t>
            </a:r>
            <a:r>
              <a:rPr lang="en-US" altLang="en-US" sz="1200" b="1" dirty="0" err="1"/>
              <a:t>oblasti</a:t>
            </a:r>
            <a:r>
              <a:rPr lang="en-US" altLang="en-US" sz="1200" b="1" dirty="0"/>
              <a:t> </a:t>
            </a:r>
            <a:r>
              <a:rPr lang="en-US" altLang="en-US" sz="1200" b="1" dirty="0" err="1"/>
              <a:t>javnog</a:t>
            </a:r>
            <a:r>
              <a:rPr lang="en-US" altLang="en-US" sz="1200" b="1" dirty="0"/>
              <a:t> </a:t>
            </a:r>
            <a:r>
              <a:rPr lang="en-US" altLang="en-US" sz="1200" b="1" dirty="0" err="1"/>
              <a:t>zdravlja</a:t>
            </a:r>
            <a:r>
              <a:rPr lang="en-US" altLang="en-US" sz="1200" b="1" dirty="0"/>
              <a:t> </a:t>
            </a:r>
            <a:r>
              <a:rPr lang="en-US" altLang="en-US" sz="1200" b="1" dirty="0" err="1"/>
              <a:t>za</a:t>
            </a:r>
            <a:r>
              <a:rPr lang="en-US" altLang="en-US" sz="1200" b="1" dirty="0"/>
              <a:t> APV u</a:t>
            </a:r>
            <a:r>
              <a:rPr lang="sr-Cyrl-RS" altLang="en-US" sz="1200" b="1" dirty="0"/>
              <a:t> 2020. </a:t>
            </a:r>
            <a:r>
              <a:rPr lang="en-US" altLang="en-US" sz="1200" b="1" dirty="0" err="1"/>
              <a:t>godini</a:t>
            </a:r>
            <a:r>
              <a:rPr lang="sr-Cyrl-RS" altLang="en-US" sz="1200" b="1" dirty="0"/>
              <a:t>:</a:t>
            </a:r>
          </a:p>
          <a:p>
            <a:pPr algn="ctr" eaLnBrk="1" hangingPunct="1">
              <a:lnSpc>
                <a:spcPct val="100000"/>
              </a:lnSpc>
              <a:spcBef>
                <a:spcPct val="0"/>
              </a:spcBef>
              <a:buFontTx/>
              <a:buNone/>
            </a:pPr>
            <a:r>
              <a:rPr lang="en-US" altLang="en-US" sz="1200" b="1" dirty="0" err="1"/>
              <a:t>Unapređenje</a:t>
            </a:r>
            <a:r>
              <a:rPr lang="en-US" altLang="en-US" sz="1200" b="1" dirty="0"/>
              <a:t> </a:t>
            </a:r>
            <a:r>
              <a:rPr lang="en-US" altLang="en-US" sz="1200" b="1" dirty="0" err="1"/>
              <a:t>zdravstvene</a:t>
            </a:r>
            <a:r>
              <a:rPr lang="en-US" altLang="en-US" sz="1200" b="1" dirty="0"/>
              <a:t> </a:t>
            </a:r>
            <a:r>
              <a:rPr lang="en-US" altLang="en-US" sz="1200" b="1" dirty="0" err="1"/>
              <a:t>pismenosti</a:t>
            </a:r>
            <a:r>
              <a:rPr lang="en-US" altLang="en-US" sz="1200" b="1" dirty="0"/>
              <a:t> </a:t>
            </a:r>
            <a:r>
              <a:rPr lang="en-US" altLang="en-US" sz="1200" b="1" dirty="0" err="1"/>
              <a:t>populacije</a:t>
            </a:r>
            <a:r>
              <a:rPr lang="en-US" altLang="en-US" sz="1200" b="1" dirty="0"/>
              <a:t> – „</a:t>
            </a:r>
            <a:r>
              <a:rPr lang="en-US" altLang="en-US" sz="1200" b="1" dirty="0" err="1"/>
              <a:t>Znanjem</a:t>
            </a:r>
            <a:r>
              <a:rPr lang="en-US" altLang="en-US" sz="1200" b="1" dirty="0"/>
              <a:t> do </a:t>
            </a:r>
            <a:r>
              <a:rPr lang="en-US" altLang="en-US" sz="1200" b="1" dirty="0" err="1"/>
              <a:t>zdravih</a:t>
            </a:r>
            <a:r>
              <a:rPr lang="en-US" altLang="en-US" sz="1200" b="1" dirty="0"/>
              <a:t> </a:t>
            </a:r>
            <a:r>
              <a:rPr lang="en-US" altLang="en-US" sz="1200" b="1" dirty="0" err="1"/>
              <a:t>izbora</a:t>
            </a:r>
            <a:r>
              <a:rPr lang="en-US" altLang="en-US" sz="1200" b="1" dirty="0"/>
              <a:t>“ </a:t>
            </a: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0394950" y="5453063"/>
            <a:ext cx="1744663" cy="1347787"/>
            <a:chOff x="10394950" y="5453063"/>
            <a:chExt cx="1744663" cy="134778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sp>
        <p:nvSpPr>
          <p:cNvPr id="2" name="TextBox 1"/>
          <p:cNvSpPr txBox="1"/>
          <p:nvPr/>
        </p:nvSpPr>
        <p:spPr>
          <a:xfrm>
            <a:off x="3992931" y="2634017"/>
            <a:ext cx="4084773" cy="461665"/>
          </a:xfrm>
          <a:prstGeom prst="rect">
            <a:avLst/>
          </a:prstGeom>
          <a:noFill/>
        </p:spPr>
        <p:txBody>
          <a:bodyPr wrap="none" rtlCol="0">
            <a:spAutoFit/>
          </a:bodyPr>
          <a:lstStyle/>
          <a:p>
            <a:r>
              <a:rPr lang="sr-Latn-RS" sz="2400" dirty="0" smtClean="0">
                <a:latin typeface="Arial" panose="020B0604020202020204" pitchFamily="34" charset="0"/>
                <a:cs typeface="Arial" panose="020B0604020202020204" pitchFamily="34" charset="0"/>
              </a:rPr>
              <a:t>Mr sci. med. </a:t>
            </a:r>
            <a:r>
              <a:rPr lang="sr-Latn-RS" sz="2400" b="1" dirty="0" smtClean="0">
                <a:latin typeface="Arial" panose="020B0604020202020204" pitchFamily="34" charset="0"/>
                <a:cs typeface="Arial" panose="020B0604020202020204" pitchFamily="34" charset="0"/>
              </a:rPr>
              <a:t>Dragana Balać</a:t>
            </a: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51" y="2637417"/>
            <a:ext cx="2921531" cy="19476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895" y="3545827"/>
            <a:ext cx="2907883" cy="193858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3617" y="2506550"/>
            <a:ext cx="2771405" cy="2078554"/>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2650" t="12936" r="14106"/>
          <a:stretch/>
        </p:blipFill>
        <p:spPr>
          <a:xfrm>
            <a:off x="5435257" y="27292"/>
            <a:ext cx="1330586" cy="101734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1" y="194566"/>
            <a:ext cx="1088950" cy="190591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9909" y="321246"/>
            <a:ext cx="1763637" cy="1282311"/>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5546" t="2989" r="10789" b="11905"/>
          <a:stretch/>
        </p:blipFill>
        <p:spPr>
          <a:xfrm>
            <a:off x="9805846" y="274064"/>
            <a:ext cx="2333767" cy="1746914"/>
          </a:xfrm>
          <a:prstGeom prst="rect">
            <a:avLst/>
          </a:prstGeom>
        </p:spPr>
      </p:pic>
    </p:spTree>
    <p:extLst>
      <p:ext uri="{BB962C8B-B14F-4D97-AF65-F5344CB8AC3E}">
        <p14:creationId xmlns:p14="http://schemas.microsoft.com/office/powerpoint/2010/main" val="1901321709"/>
      </p:ext>
    </p:extLst>
  </p:cSld>
  <p:clrMapOvr>
    <a:masterClrMapping/>
  </p:clrMapOvr>
  <mc:AlternateContent xmlns:mc="http://schemas.openxmlformats.org/markup-compatibility/2006" xmlns:p14="http://schemas.microsoft.com/office/powerpoint/2010/main">
    <mc:Choice Requires="p14">
      <p:transition spd="slow" p14:dur="525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9349" y="0"/>
            <a:ext cx="6173338" cy="1325563"/>
          </a:xfrm>
        </p:spPr>
        <p:txBody>
          <a:bodyPr>
            <a:normAutofit/>
          </a:bodyPr>
          <a:lstStyle/>
          <a:p>
            <a:r>
              <a:rPr lang="sr-Latn-CS" altLang="en-US" sz="4800" b="1" dirty="0" smtClean="0">
                <a:solidFill>
                  <a:srgbClr val="FF0000"/>
                </a:solidFill>
                <a:latin typeface="Arial" panose="020B0604020202020204" pitchFamily="34" charset="0"/>
                <a:cs typeface="Arial" panose="020B0604020202020204" pitchFamily="34" charset="0"/>
              </a:rPr>
              <a:t>Ugljeni hidrati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9917" y="0"/>
            <a:ext cx="2592083" cy="17294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114" y="5351799"/>
            <a:ext cx="2947916" cy="15062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251" y="5313822"/>
            <a:ext cx="2747749" cy="154417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839" t="12936" r="12584" b="6069"/>
          <a:stretch/>
        </p:blipFill>
        <p:spPr>
          <a:xfrm>
            <a:off x="9184944" y="2294038"/>
            <a:ext cx="2954188" cy="2738848"/>
          </a:xfrm>
          <a:prstGeom prst="rect">
            <a:avLst/>
          </a:prstGeom>
        </p:spPr>
      </p:pic>
      <p:sp>
        <p:nvSpPr>
          <p:cNvPr id="10" name="Rectangle 3"/>
          <p:cNvSpPr>
            <a:spLocks noGrp="1" noChangeArrowheads="1"/>
          </p:cNvSpPr>
          <p:nvPr>
            <p:ph sz="quarter" idx="1"/>
          </p:nvPr>
        </p:nvSpPr>
        <p:spPr>
          <a:xfrm>
            <a:off x="309349" y="1122864"/>
            <a:ext cx="9134902" cy="4431634"/>
          </a:xfrm>
        </p:spPr>
        <p:txBody>
          <a:bodyPr>
            <a:noAutofit/>
          </a:bodyPr>
          <a:lstStyle/>
          <a:p>
            <a:r>
              <a:rPr lang="sr-Latn-CS" altLang="en-US" sz="3400" dirty="0" smtClean="0">
                <a:latin typeface="Arial" panose="020B0604020202020204" pitchFamily="34" charset="0"/>
                <a:cs typeface="Arial" panose="020B0604020202020204" pitchFamily="34" charset="0"/>
              </a:rPr>
              <a:t>Ugljeni hidrati treba da čine 55 do 75% dnevnih energetskih </a:t>
            </a:r>
            <a:r>
              <a:rPr lang="sr-Latn-CS" altLang="en-US" sz="3400" dirty="0" smtClean="0">
                <a:latin typeface="Arial" panose="020B0604020202020204" pitchFamily="34" charset="0"/>
                <a:cs typeface="Arial" panose="020B0604020202020204" pitchFamily="34" charset="0"/>
              </a:rPr>
              <a:t>potreba</a:t>
            </a:r>
            <a:r>
              <a:rPr lang="en-US" altLang="en-US" sz="3400" dirty="0" smtClean="0">
                <a:latin typeface="Arial" panose="020B0604020202020204" pitchFamily="34" charset="0"/>
                <a:cs typeface="Arial" panose="020B0604020202020204" pitchFamily="34" charset="0"/>
              </a:rPr>
              <a:t>.</a:t>
            </a:r>
            <a:endParaRPr lang="sr-Latn-CS" altLang="en-US" sz="3400" dirty="0" smtClean="0">
              <a:latin typeface="Arial" panose="020B0604020202020204" pitchFamily="34" charset="0"/>
              <a:cs typeface="Arial" panose="020B0604020202020204" pitchFamily="34" charset="0"/>
            </a:endParaRPr>
          </a:p>
          <a:p>
            <a:r>
              <a:rPr lang="sr-Latn-CS" altLang="en-US" sz="3400" dirty="0" smtClean="0">
                <a:latin typeface="Arial" panose="020B0604020202020204" pitchFamily="34" charset="0"/>
                <a:cs typeface="Arial" panose="020B0604020202020204" pitchFamily="34" charset="0"/>
              </a:rPr>
              <a:t>Preporučuje se što veća zastupljenost voća i celog zrna žitarica kao dobrih izvora šećera i </a:t>
            </a:r>
            <a:r>
              <a:rPr lang="sr-Latn-CS" altLang="en-US" sz="3400" dirty="0" smtClean="0">
                <a:latin typeface="Arial" panose="020B0604020202020204" pitchFamily="34" charset="0"/>
                <a:cs typeface="Arial" panose="020B0604020202020204" pitchFamily="34" charset="0"/>
              </a:rPr>
              <a:t>energije</a:t>
            </a:r>
            <a:r>
              <a:rPr lang="en-US" altLang="en-US" sz="3400" dirty="0" smtClean="0">
                <a:latin typeface="Arial" panose="020B0604020202020204" pitchFamily="34" charset="0"/>
                <a:cs typeface="Arial" panose="020B0604020202020204" pitchFamily="34" charset="0"/>
              </a:rPr>
              <a:t>.</a:t>
            </a:r>
            <a:endParaRPr lang="sr-Latn-CS" altLang="en-US" sz="3400" dirty="0" smtClean="0">
              <a:latin typeface="Arial" panose="020B0604020202020204" pitchFamily="34" charset="0"/>
              <a:cs typeface="Arial" panose="020B0604020202020204" pitchFamily="34" charset="0"/>
            </a:endParaRPr>
          </a:p>
          <a:p>
            <a:r>
              <a:rPr lang="sr-Latn-CS" altLang="en-US" sz="3400" dirty="0" smtClean="0">
                <a:latin typeface="Arial" panose="020B0604020202020204" pitchFamily="34" charset="0"/>
                <a:cs typeface="Arial" panose="020B0604020202020204" pitchFamily="34" charset="0"/>
              </a:rPr>
              <a:t>Industrijske slatkiše treba </a:t>
            </a:r>
            <a:r>
              <a:rPr lang="sr-Latn-CS" altLang="en-US" sz="3400" dirty="0" smtClean="0">
                <a:latin typeface="Arial" panose="020B0604020202020204" pitchFamily="34" charset="0"/>
                <a:cs typeface="Arial" panose="020B0604020202020204" pitchFamily="34" charset="0"/>
              </a:rPr>
              <a:t>izbegavati</a:t>
            </a:r>
            <a:r>
              <a:rPr lang="en-US" altLang="en-US" sz="3400" dirty="0" smtClean="0">
                <a:latin typeface="Arial" panose="020B0604020202020204" pitchFamily="34" charset="0"/>
                <a:cs typeface="Arial" panose="020B0604020202020204" pitchFamily="34" charset="0"/>
              </a:rPr>
              <a:t>.</a:t>
            </a:r>
            <a:endParaRPr lang="sr-Latn-CS" altLang="en-US" sz="3400" dirty="0" smtClean="0">
              <a:latin typeface="Arial" panose="020B0604020202020204" pitchFamily="34" charset="0"/>
              <a:cs typeface="Arial" panose="020B0604020202020204" pitchFamily="34" charset="0"/>
            </a:endParaRPr>
          </a:p>
          <a:p>
            <a:r>
              <a:rPr lang="sr-Latn-CS" altLang="en-US" sz="3400" dirty="0" smtClean="0">
                <a:latin typeface="Arial" panose="020B0604020202020204" pitchFamily="34" charset="0"/>
                <a:cs typeface="Arial" panose="020B0604020202020204" pitchFamily="34" charset="0"/>
              </a:rPr>
              <a:t>Ugljeni hidrati su, kao i belančevine i masti, neophodni gradivni elementi za pravilan rast i </a:t>
            </a:r>
            <a:r>
              <a:rPr lang="sr-Latn-CS" altLang="en-US" sz="3400" dirty="0" smtClean="0">
                <a:latin typeface="Arial" panose="020B0604020202020204" pitchFamily="34" charset="0"/>
                <a:cs typeface="Arial" panose="020B0604020202020204" pitchFamily="34" charset="0"/>
              </a:rPr>
              <a:t>razvoj</a:t>
            </a:r>
            <a:r>
              <a:rPr lang="en-US" altLang="en-US" sz="3400" dirty="0" smtClean="0">
                <a:latin typeface="Arial" panose="020B0604020202020204" pitchFamily="34" charset="0"/>
                <a:cs typeface="Arial" panose="020B0604020202020204" pitchFamily="34" charset="0"/>
              </a:rPr>
              <a:t>.</a:t>
            </a:r>
            <a:endParaRPr lang="sr-Latn-CS" altLang="en-US" sz="3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890247"/>
      </p:ext>
    </p:extLst>
  </p:cSld>
  <p:clrMapOvr>
    <a:masterClrMapping/>
  </p:clrMapOvr>
  <mc:AlternateContent xmlns:mc="http://schemas.openxmlformats.org/markup-compatibility/2006" xmlns:p14="http://schemas.microsoft.com/office/powerpoint/2010/main">
    <mc:Choice Requires="p14">
      <p:transition spd="slow" p14:dur="5250" advClick="0" advTm="18000"/>
    </mc:Choice>
    <mc:Fallback xmlns="">
      <p:transition spd="slow" advClick="0" advTm="1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952625" y="110865"/>
            <a:ext cx="8329613" cy="654050"/>
          </a:xfrm>
        </p:spPr>
        <p:txBody>
          <a:bodyPr>
            <a:normAutofit/>
          </a:bodyPr>
          <a:lstStyle/>
          <a:p>
            <a:pPr algn="ctr"/>
            <a:r>
              <a:rPr lang="sr-Latn-RS" altLang="en-US" sz="4000" b="1">
                <a:solidFill>
                  <a:srgbClr val="FF0000"/>
                </a:solidFill>
                <a:latin typeface="Arial" panose="020B0604020202020204" pitchFamily="34" charset="0"/>
                <a:cs typeface="Arial" panose="020B0604020202020204" pitchFamily="34" charset="0"/>
              </a:rPr>
              <a:t>VITAMINI</a:t>
            </a:r>
            <a:endParaRPr lang="en-US" altLang="en-US" sz="4000" b="1">
              <a:solidFill>
                <a:srgbClr val="FF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74724229"/>
              </p:ext>
            </p:extLst>
          </p:nvPr>
        </p:nvGraphicFramePr>
        <p:xfrm>
          <a:off x="835744" y="764915"/>
          <a:ext cx="10573780" cy="6147197"/>
        </p:xfrm>
        <a:graphic>
          <a:graphicData uri="http://schemas.openxmlformats.org/drawingml/2006/table">
            <a:tbl>
              <a:tblPr firstRow="1" bandRow="1">
                <a:tableStyleId>{72833802-FEF1-4C79-8D5D-14CF1EAF98D9}</a:tableStyleId>
              </a:tblPr>
              <a:tblGrid>
                <a:gridCol w="2381484">
                  <a:extLst>
                    <a:ext uri="{9D8B030D-6E8A-4147-A177-3AD203B41FA5}">
                      <a16:colId xmlns:a16="http://schemas.microsoft.com/office/drawing/2014/main" val="20000"/>
                    </a:ext>
                  </a:extLst>
                </a:gridCol>
                <a:gridCol w="1619407">
                  <a:extLst>
                    <a:ext uri="{9D8B030D-6E8A-4147-A177-3AD203B41FA5}">
                      <a16:colId xmlns:a16="http://schemas.microsoft.com/office/drawing/2014/main" val="20001"/>
                    </a:ext>
                  </a:extLst>
                </a:gridCol>
                <a:gridCol w="1619407">
                  <a:extLst>
                    <a:ext uri="{9D8B030D-6E8A-4147-A177-3AD203B41FA5}">
                      <a16:colId xmlns:a16="http://schemas.microsoft.com/office/drawing/2014/main" val="20002"/>
                    </a:ext>
                  </a:extLst>
                </a:gridCol>
                <a:gridCol w="4953482">
                  <a:extLst>
                    <a:ext uri="{9D8B030D-6E8A-4147-A177-3AD203B41FA5}">
                      <a16:colId xmlns:a16="http://schemas.microsoft.com/office/drawing/2014/main" val="20003"/>
                    </a:ext>
                  </a:extLst>
                </a:gridCol>
              </a:tblGrid>
              <a:tr h="468598">
                <a:tc>
                  <a:txBody>
                    <a:bodyPr/>
                    <a:lstStyle/>
                    <a:p>
                      <a:pPr algn="ctr"/>
                      <a:r>
                        <a:rPr lang="sr-Latn-RS" sz="1800" dirty="0" smtClean="0">
                          <a:latin typeface="Arial" pitchFamily="34" charset="0"/>
                          <a:cs typeface="Arial" pitchFamily="34" charset="0"/>
                        </a:rPr>
                        <a:t>Vitamin</a:t>
                      </a:r>
                      <a:endParaRPr lang="en-US" sz="1800" dirty="0">
                        <a:latin typeface="Arial" pitchFamily="34" charset="0"/>
                        <a:cs typeface="Arial" pitchFamily="34" charset="0"/>
                      </a:endParaRPr>
                    </a:p>
                  </a:txBody>
                  <a:tcPr marL="91439" marR="91439" marT="45715" marB="45715" anchor="ctr"/>
                </a:tc>
                <a:tc>
                  <a:txBody>
                    <a:bodyPr/>
                    <a:lstStyle/>
                    <a:p>
                      <a:pPr algn="ctr"/>
                      <a:r>
                        <a:rPr lang="en-US" sz="1800" dirty="0" smtClean="0">
                          <a:latin typeface="Arial" pitchFamily="34" charset="0"/>
                          <a:cs typeface="Arial" pitchFamily="34" charset="0"/>
                        </a:rPr>
                        <a:t>O</a:t>
                      </a:r>
                      <a:r>
                        <a:rPr lang="sr-Latn-RS" sz="1800" dirty="0" smtClean="0">
                          <a:latin typeface="Arial" pitchFamily="34" charset="0"/>
                          <a:cs typeface="Arial" pitchFamily="34" charset="0"/>
                        </a:rPr>
                        <a:t>d 1 - 3</a:t>
                      </a:r>
                      <a:r>
                        <a:rPr lang="sr-Latn-RS" sz="1800" baseline="0" dirty="0" smtClean="0">
                          <a:latin typeface="Arial" pitchFamily="34" charset="0"/>
                          <a:cs typeface="Arial" pitchFamily="34" charset="0"/>
                        </a:rPr>
                        <a:t> god.</a:t>
                      </a:r>
                      <a:endParaRPr lang="en-US" sz="1800" dirty="0">
                        <a:latin typeface="Arial" pitchFamily="34" charset="0"/>
                        <a:cs typeface="Arial" pitchFamily="34" charset="0"/>
                      </a:endParaRPr>
                    </a:p>
                  </a:txBody>
                  <a:tcPr marL="91439" marR="91439" marT="45715" marB="45715" anchor="ctr"/>
                </a:tc>
                <a:tc>
                  <a:txBody>
                    <a:bodyPr/>
                    <a:lstStyle/>
                    <a:p>
                      <a:pPr algn="ctr"/>
                      <a:r>
                        <a:rPr lang="en-US" sz="1800" dirty="0" smtClean="0">
                          <a:latin typeface="Arial" pitchFamily="34" charset="0"/>
                          <a:cs typeface="Arial" pitchFamily="34" charset="0"/>
                        </a:rPr>
                        <a:t>O</a:t>
                      </a:r>
                      <a:r>
                        <a:rPr lang="sr-Latn-RS" sz="1800" dirty="0" smtClean="0">
                          <a:latin typeface="Arial" pitchFamily="34" charset="0"/>
                          <a:cs typeface="Arial" pitchFamily="34" charset="0"/>
                        </a:rPr>
                        <a:t>d 4 - 6 god.</a:t>
                      </a:r>
                      <a:endParaRPr lang="en-US" sz="1800" dirty="0">
                        <a:latin typeface="Arial" pitchFamily="34" charset="0"/>
                        <a:cs typeface="Arial" pitchFamily="34" charset="0"/>
                      </a:endParaRPr>
                    </a:p>
                  </a:txBody>
                  <a:tcPr marL="91439" marR="91439" marT="45715" marB="45715" anchor="ctr"/>
                </a:tc>
                <a:tc>
                  <a:txBody>
                    <a:bodyPr/>
                    <a:lstStyle/>
                    <a:p>
                      <a:pPr algn="ctr"/>
                      <a:r>
                        <a:rPr lang="en-US" sz="1800" dirty="0" smtClean="0">
                          <a:latin typeface="Arial" pitchFamily="34" charset="0"/>
                          <a:cs typeface="Arial" pitchFamily="34" charset="0"/>
                        </a:rPr>
                        <a:t>I</a:t>
                      </a:r>
                      <a:r>
                        <a:rPr lang="sr-Latn-RS" sz="1800" dirty="0" smtClean="0">
                          <a:latin typeface="Arial" pitchFamily="34" charset="0"/>
                          <a:cs typeface="Arial" pitchFamily="34" charset="0"/>
                        </a:rPr>
                        <a:t>zvori</a:t>
                      </a:r>
                      <a:endParaRPr lang="en-US" sz="18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0"/>
                  </a:ext>
                </a:extLst>
              </a:tr>
              <a:tr h="687623">
                <a:tc>
                  <a:txBody>
                    <a:bodyPr/>
                    <a:lstStyle/>
                    <a:p>
                      <a:pPr algn="ctr"/>
                      <a:r>
                        <a:rPr lang="sr-Latn-RS" sz="1800" b="1" dirty="0" smtClean="0">
                          <a:latin typeface="Arial" pitchFamily="34" charset="0"/>
                          <a:cs typeface="Arial" pitchFamily="34" charset="0"/>
                        </a:rPr>
                        <a:t>Vitamin C </a:t>
                      </a:r>
                      <a:r>
                        <a:rPr lang="sr-Latn-RS" sz="1800" dirty="0" smtClean="0">
                          <a:latin typeface="Arial" pitchFamily="34" charset="0"/>
                          <a:cs typeface="Arial" pitchFamily="34" charset="0"/>
                        </a:rPr>
                        <a:t>(mg)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45</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45</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J</a:t>
                      </a:r>
                      <a:r>
                        <a:rPr lang="sr-Latn-RS" sz="1700" b="1" dirty="0" smtClean="0">
                          <a:latin typeface="Arial" pitchFamily="34" charset="0"/>
                          <a:cs typeface="Arial" pitchFamily="34" charset="0"/>
                        </a:rPr>
                        <a:t>užno</a:t>
                      </a:r>
                      <a:r>
                        <a:rPr lang="sr-Latn-RS" sz="1700" b="1" baseline="0" dirty="0" smtClean="0">
                          <a:latin typeface="Arial" pitchFamily="34" charset="0"/>
                          <a:cs typeface="Arial" pitchFamily="34" charset="0"/>
                        </a:rPr>
                        <a:t> </a:t>
                      </a:r>
                      <a:r>
                        <a:rPr lang="sr-Latn-RS" sz="1700" b="1" dirty="0" smtClean="0">
                          <a:latin typeface="Arial" pitchFamily="34" charset="0"/>
                          <a:cs typeface="Arial" pitchFamily="34" charset="0"/>
                        </a:rPr>
                        <a:t>voće, jagode, paprike, paradajz, sirovo zeleno povrće, kupus</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1"/>
                  </a:ext>
                </a:extLst>
              </a:tr>
              <a:tr h="779817">
                <a:tc>
                  <a:txBody>
                    <a:bodyPr/>
                    <a:lstStyle/>
                    <a:p>
                      <a:pPr algn="ctr"/>
                      <a:r>
                        <a:rPr lang="sr-Latn-RS" sz="1800" b="1" dirty="0" smtClean="0">
                          <a:latin typeface="Arial" pitchFamily="34" charset="0"/>
                          <a:cs typeface="Arial" pitchFamily="34" charset="0"/>
                        </a:rPr>
                        <a:t>Vitamin B1</a:t>
                      </a:r>
                      <a:r>
                        <a:rPr lang="sr-Latn-RS" sz="1800" dirty="0" smtClean="0">
                          <a:latin typeface="Arial" pitchFamily="34" charset="0"/>
                          <a:cs typeface="Arial" pitchFamily="34" charset="0"/>
                        </a:rPr>
                        <a:t> (mg)</a:t>
                      </a:r>
                    </a:p>
                    <a:p>
                      <a:pPr algn="ctr"/>
                      <a:r>
                        <a:rPr lang="sr-Latn-RS" sz="1800" b="1" dirty="0" smtClean="0">
                          <a:latin typeface="Arial" pitchFamily="34" charset="0"/>
                          <a:cs typeface="Arial" pitchFamily="34" charset="0"/>
                        </a:rPr>
                        <a:t>Riboflavin</a:t>
                      </a:r>
                      <a:r>
                        <a:rPr lang="sr-Latn-RS" sz="1800" dirty="0" smtClean="0">
                          <a:latin typeface="Arial" pitchFamily="34" charset="0"/>
                          <a:cs typeface="Arial" pitchFamily="34" charset="0"/>
                        </a:rPr>
                        <a:t> (mg)</a:t>
                      </a:r>
                    </a:p>
                    <a:p>
                      <a:pPr algn="ctr"/>
                      <a:r>
                        <a:rPr lang="sr-Latn-RS" sz="1800" b="1" dirty="0" smtClean="0">
                          <a:latin typeface="Arial" pitchFamily="34" charset="0"/>
                          <a:cs typeface="Arial" pitchFamily="34" charset="0"/>
                        </a:rPr>
                        <a:t>Niacin</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0,7</a:t>
                      </a:r>
                    </a:p>
                    <a:p>
                      <a:pPr algn="ctr"/>
                      <a:r>
                        <a:rPr lang="sr-Latn-RS" sz="2000" dirty="0" smtClean="0">
                          <a:latin typeface="Arial" pitchFamily="34" charset="0"/>
                          <a:cs typeface="Arial" pitchFamily="34" charset="0"/>
                        </a:rPr>
                        <a:t>0,8</a:t>
                      </a:r>
                    </a:p>
                    <a:p>
                      <a:pPr algn="ctr"/>
                      <a:r>
                        <a:rPr lang="sr-Latn-RS" sz="2000" dirty="0" smtClean="0">
                          <a:latin typeface="Arial" pitchFamily="34" charset="0"/>
                          <a:cs typeface="Arial" pitchFamily="34" charset="0"/>
                        </a:rPr>
                        <a:t>9,0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0,9</a:t>
                      </a:r>
                    </a:p>
                    <a:p>
                      <a:pPr algn="ctr"/>
                      <a:r>
                        <a:rPr lang="sr-Latn-RS" sz="2000" dirty="0" smtClean="0">
                          <a:latin typeface="Arial" pitchFamily="34" charset="0"/>
                          <a:cs typeface="Arial" pitchFamily="34" charset="0"/>
                        </a:rPr>
                        <a:t>1,0</a:t>
                      </a:r>
                    </a:p>
                    <a:p>
                      <a:pPr algn="ctr"/>
                      <a:r>
                        <a:rPr lang="sr-Latn-RS" sz="2000" dirty="0" smtClean="0">
                          <a:latin typeface="Arial" pitchFamily="34" charset="0"/>
                          <a:cs typeface="Arial" pitchFamily="34" charset="0"/>
                        </a:rPr>
                        <a:t>11,0</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Ž</a:t>
                      </a:r>
                      <a:r>
                        <a:rPr lang="sr-Latn-RS" sz="1700" b="1" dirty="0" smtClean="0">
                          <a:latin typeface="Arial" pitchFamily="34" charset="0"/>
                          <a:cs typeface="Arial" pitchFamily="34" charset="0"/>
                        </a:rPr>
                        <a:t>itarice, hleb od celog zrna žitarica, beli krompir, pasulj, grašak, meso, žumance, mleko, sir, kikiriki</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2"/>
                  </a:ext>
                </a:extLst>
              </a:tr>
              <a:tr h="552370">
                <a:tc>
                  <a:txBody>
                    <a:bodyPr/>
                    <a:lstStyle/>
                    <a:p>
                      <a:pPr algn="ctr"/>
                      <a:r>
                        <a:rPr lang="sr-Latn-RS" sz="1800" b="1" dirty="0" smtClean="0">
                          <a:latin typeface="Arial" pitchFamily="34" charset="0"/>
                          <a:cs typeface="Arial" pitchFamily="34" charset="0"/>
                        </a:rPr>
                        <a:t>Vitamin B6 </a:t>
                      </a:r>
                      <a:r>
                        <a:rPr lang="sr-Latn-RS" sz="1800" dirty="0" smtClean="0">
                          <a:latin typeface="Arial" pitchFamily="34" charset="0"/>
                          <a:cs typeface="Arial" pitchFamily="34" charset="0"/>
                        </a:rPr>
                        <a:t>(mg)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0,9</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1,3</a:t>
                      </a:r>
                      <a:endParaRPr lang="en-US" sz="2000" dirty="0">
                        <a:latin typeface="Arial" pitchFamily="34" charset="0"/>
                        <a:cs typeface="Arial" pitchFamily="34" charset="0"/>
                      </a:endParaRPr>
                    </a:p>
                  </a:txBody>
                  <a:tcPr marL="91439" marR="91439" marT="45715" marB="45715" anchor="ctr"/>
                </a:tc>
                <a:tc>
                  <a:txBody>
                    <a:bodyPr/>
                    <a:lstStyle/>
                    <a:p>
                      <a:pPr algn="ctr"/>
                      <a:r>
                        <a:rPr lang="sr-Latn-RS" sz="1700" b="1" dirty="0" smtClean="0">
                          <a:latin typeface="Arial" pitchFamily="34" charset="0"/>
                          <a:cs typeface="Arial" pitchFamily="34" charset="0"/>
                        </a:rPr>
                        <a:t>Žitarice (celo zrno), pasulj, krompir, meso, kvasac</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3"/>
                  </a:ext>
                </a:extLst>
              </a:tr>
              <a:tr h="468598">
                <a:tc>
                  <a:txBody>
                    <a:bodyPr/>
                    <a:lstStyle/>
                    <a:p>
                      <a:pPr algn="ctr"/>
                      <a:r>
                        <a:rPr lang="sr-Latn-RS" sz="1800" b="1" dirty="0" smtClean="0">
                          <a:latin typeface="Arial" pitchFamily="34" charset="0"/>
                          <a:cs typeface="Arial" pitchFamily="34" charset="0"/>
                        </a:rPr>
                        <a:t>Vitamin B12 </a:t>
                      </a:r>
                      <a:r>
                        <a:rPr lang="sr-Latn-RS" sz="1800" dirty="0" smtClean="0">
                          <a:latin typeface="Arial" pitchFamily="34" charset="0"/>
                          <a:cs typeface="Arial" pitchFamily="34" charset="0"/>
                        </a:rPr>
                        <a:t>(</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2,5</a:t>
                      </a:r>
                      <a:endParaRPr lang="en-US" sz="2000" dirty="0">
                        <a:latin typeface="Arial" pitchFamily="34" charset="0"/>
                        <a:cs typeface="Arial" pitchFamily="34" charset="0"/>
                      </a:endParaRPr>
                    </a:p>
                  </a:txBody>
                  <a:tcPr marL="91439" marR="91439" marT="45715" marB="45715" anchor="ctr"/>
                </a:tc>
                <a:tc>
                  <a:txBody>
                    <a:bodyPr/>
                    <a:lstStyle/>
                    <a:p>
                      <a:pPr algn="ctr"/>
                      <a:r>
                        <a:rPr lang="sr-Latn-RS" sz="1700" b="1" dirty="0" smtClean="0">
                          <a:latin typeface="Arial" pitchFamily="34" charset="0"/>
                          <a:cs typeface="Arial" pitchFamily="34" charset="0"/>
                        </a:rPr>
                        <a:t>Meso, mleko, sir, jaje, ribe</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4"/>
                  </a:ext>
                </a:extLst>
              </a:tr>
              <a:tr h="552370">
                <a:tc>
                  <a:txBody>
                    <a:bodyPr/>
                    <a:lstStyle/>
                    <a:p>
                      <a:pPr algn="ctr"/>
                      <a:r>
                        <a:rPr lang="sr-Latn-RS" sz="1800" b="1" dirty="0" smtClean="0">
                          <a:latin typeface="Arial" pitchFamily="34" charset="0"/>
                          <a:cs typeface="Arial" pitchFamily="34" charset="0"/>
                        </a:rPr>
                        <a:t>Folati</a:t>
                      </a:r>
                      <a:r>
                        <a:rPr lang="sr-Latn-RS" sz="1800" dirty="0" smtClean="0">
                          <a:latin typeface="Arial" pitchFamily="34" charset="0"/>
                          <a:cs typeface="Arial" pitchFamily="34" charset="0"/>
                        </a:rPr>
                        <a:t> (</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100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200</a:t>
                      </a:r>
                      <a:endParaRPr lang="en-US" sz="2000" dirty="0">
                        <a:latin typeface="Arial" pitchFamily="34" charset="0"/>
                        <a:cs typeface="Arial" pitchFamily="34" charset="0"/>
                      </a:endParaRPr>
                    </a:p>
                  </a:txBody>
                  <a:tcPr marL="91439" marR="91439" marT="45715" marB="45715" anchor="ctr"/>
                </a:tc>
                <a:tc>
                  <a:txBody>
                    <a:bodyPr/>
                    <a:lstStyle/>
                    <a:p>
                      <a:pPr algn="ctr"/>
                      <a:r>
                        <a:rPr lang="sr-Latn-RS" sz="1700" b="1" dirty="0" smtClean="0">
                          <a:latin typeface="Arial" pitchFamily="34" charset="0"/>
                          <a:cs typeface="Arial" pitchFamily="34" charset="0"/>
                        </a:rPr>
                        <a:t>Žitarice (celo zrno), pasulj, zeleno povrće, meso</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5"/>
                  </a:ext>
                </a:extLst>
              </a:tr>
              <a:tr h="552370">
                <a:tc>
                  <a:txBody>
                    <a:bodyPr/>
                    <a:lstStyle/>
                    <a:p>
                      <a:pPr algn="ctr"/>
                      <a:r>
                        <a:rPr lang="sr-Latn-RS" sz="1800" b="1" dirty="0" smtClean="0">
                          <a:latin typeface="Arial" pitchFamily="34" charset="0"/>
                          <a:cs typeface="Arial" pitchFamily="34" charset="0"/>
                        </a:rPr>
                        <a:t>Vitamin A</a:t>
                      </a:r>
                      <a:r>
                        <a:rPr lang="sr-Latn-RS" sz="1800" dirty="0" smtClean="0">
                          <a:latin typeface="Arial" pitchFamily="34" charset="0"/>
                          <a:cs typeface="Arial" pitchFamily="34" charset="0"/>
                        </a:rPr>
                        <a:t> (</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g/R.E.)</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400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500</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M</a:t>
                      </a:r>
                      <a:r>
                        <a:rPr lang="sr-Latn-RS" sz="1700" b="1" dirty="0" smtClean="0">
                          <a:latin typeface="Arial" pitchFamily="34" charset="0"/>
                          <a:cs typeface="Arial" pitchFamily="34" charset="0"/>
                        </a:rPr>
                        <a:t>eso, žumance, žuto i tamnozeleno povrće, puter, margarin, punomasno mleko, pavlaka</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6"/>
                  </a:ext>
                </a:extLst>
              </a:tr>
              <a:tr h="468598">
                <a:tc>
                  <a:txBody>
                    <a:bodyPr/>
                    <a:lstStyle/>
                    <a:p>
                      <a:pPr algn="ctr"/>
                      <a:r>
                        <a:rPr lang="sr-Latn-RS" sz="1800" b="1" dirty="0" smtClean="0">
                          <a:latin typeface="Arial" pitchFamily="34" charset="0"/>
                          <a:cs typeface="Arial" pitchFamily="34" charset="0"/>
                        </a:rPr>
                        <a:t>Vitamin D</a:t>
                      </a:r>
                      <a:r>
                        <a:rPr lang="sr-Latn-RS" sz="1800" dirty="0" smtClean="0">
                          <a:latin typeface="Arial" pitchFamily="34" charset="0"/>
                          <a:cs typeface="Arial" pitchFamily="34" charset="0"/>
                        </a:rPr>
                        <a:t> (</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10</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R</a:t>
                      </a:r>
                      <a:r>
                        <a:rPr lang="sr-Latn-RS" sz="1700" b="1" dirty="0" smtClean="0">
                          <a:latin typeface="Arial" pitchFamily="34" charset="0"/>
                          <a:cs typeface="Arial" pitchFamily="34" charset="0"/>
                        </a:rPr>
                        <a:t>iblje ulje, žumance, obogaćeno mleko</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7"/>
                  </a:ext>
                </a:extLst>
              </a:tr>
              <a:tr h="552370">
                <a:tc>
                  <a:txBody>
                    <a:bodyPr/>
                    <a:lstStyle/>
                    <a:p>
                      <a:pPr algn="ctr"/>
                      <a:r>
                        <a:rPr lang="sr-Latn-RS" sz="1800" b="1" dirty="0" smtClean="0">
                          <a:latin typeface="Arial" pitchFamily="34" charset="0"/>
                          <a:cs typeface="Arial" pitchFamily="34" charset="0"/>
                        </a:rPr>
                        <a:t>Vitamin E </a:t>
                      </a:r>
                      <a:r>
                        <a:rPr lang="sr-Latn-RS" sz="1800" dirty="0" smtClean="0">
                          <a:latin typeface="Arial" pitchFamily="34" charset="0"/>
                          <a:cs typeface="Arial" pitchFamily="34" charset="0"/>
                        </a:rPr>
                        <a:t>(mg/T.E.)</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5</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6</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K</a:t>
                      </a:r>
                      <a:r>
                        <a:rPr lang="sr-Latn-RS" sz="1700" b="1" dirty="0" smtClean="0">
                          <a:latin typeface="Arial" pitchFamily="34" charset="0"/>
                          <a:cs typeface="Arial" pitchFamily="34" charset="0"/>
                        </a:rPr>
                        <a:t>ukuruzno ulje, biljno ulje, orasi, zeleno povrće, mahunasto povrće</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8"/>
                  </a:ext>
                </a:extLst>
              </a:tr>
              <a:tr h="552370">
                <a:tc>
                  <a:txBody>
                    <a:bodyPr/>
                    <a:lstStyle/>
                    <a:p>
                      <a:pPr algn="ctr"/>
                      <a:r>
                        <a:rPr lang="sr-Latn-RS" sz="1800" b="1" dirty="0" smtClean="0">
                          <a:latin typeface="Arial" pitchFamily="34" charset="0"/>
                          <a:cs typeface="Arial" pitchFamily="34" charset="0"/>
                        </a:rPr>
                        <a:t>Vitamin K</a:t>
                      </a:r>
                      <a:r>
                        <a:rPr lang="sr-Latn-RS" sz="1800" dirty="0" smtClean="0">
                          <a:latin typeface="Arial" pitchFamily="34" charset="0"/>
                          <a:cs typeface="Arial" pitchFamily="34" charset="0"/>
                        </a:rPr>
                        <a:t> (</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15 - 30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20 - 40</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Z</a:t>
                      </a:r>
                      <a:r>
                        <a:rPr lang="sr-Latn-RS" sz="1700" b="1" dirty="0" smtClean="0">
                          <a:latin typeface="Arial" pitchFamily="34" charset="0"/>
                          <a:cs typeface="Arial" pitchFamily="34" charset="0"/>
                        </a:rPr>
                        <a:t>eleno lisnato povrće, kupus, karfiol, spanać, žumance, svinjska džigerica</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31947510"/>
      </p:ext>
    </p:extLst>
  </p:cSld>
  <p:clrMapOvr>
    <a:masterClrMapping/>
  </p:clrMapOvr>
  <mc:AlternateContent xmlns:mc="http://schemas.openxmlformats.org/markup-compatibility/2006" xmlns:p14="http://schemas.microsoft.com/office/powerpoint/2010/main">
    <mc:Choice Requires="p14">
      <p:transition spd="slow" p14:dur="5250" advClick="0" advTm="30000"/>
    </mc:Choice>
    <mc:Fallback xmlns="">
      <p:transition spd="slow" advClick="0" advTm="3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09763" y="264851"/>
            <a:ext cx="8329612" cy="654050"/>
          </a:xfrm>
        </p:spPr>
        <p:txBody>
          <a:bodyPr>
            <a:noAutofit/>
          </a:bodyPr>
          <a:lstStyle/>
          <a:p>
            <a:pPr algn="ctr"/>
            <a:r>
              <a:rPr lang="sr-Latn-RS" altLang="en-US" b="1" dirty="0">
                <a:solidFill>
                  <a:srgbClr val="FF0000"/>
                </a:solidFill>
                <a:latin typeface="Arial" panose="020B0604020202020204" pitchFamily="34" charset="0"/>
                <a:cs typeface="Arial" panose="020B0604020202020204" pitchFamily="34" charset="0"/>
              </a:rPr>
              <a:t>MINERALI</a:t>
            </a:r>
            <a:endParaRPr lang="en-US" altLang="en-US" b="1"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5050222"/>
              </p:ext>
            </p:extLst>
          </p:nvPr>
        </p:nvGraphicFramePr>
        <p:xfrm>
          <a:off x="750625" y="1053863"/>
          <a:ext cx="11191167" cy="5560599"/>
        </p:xfrm>
        <a:graphic>
          <a:graphicData uri="http://schemas.openxmlformats.org/drawingml/2006/table">
            <a:tbl>
              <a:tblPr firstRow="1" bandRow="1">
                <a:tableStyleId>{93296810-A885-4BE3-A3E7-6D5BEEA58F35}</a:tableStyleId>
              </a:tblPr>
              <a:tblGrid>
                <a:gridCol w="2178814">
                  <a:extLst>
                    <a:ext uri="{9D8B030D-6E8A-4147-A177-3AD203B41FA5}">
                      <a16:colId xmlns:a16="http://schemas.microsoft.com/office/drawing/2014/main" val="20000"/>
                    </a:ext>
                  </a:extLst>
                </a:gridCol>
                <a:gridCol w="2079774">
                  <a:extLst>
                    <a:ext uri="{9D8B030D-6E8A-4147-A177-3AD203B41FA5}">
                      <a16:colId xmlns:a16="http://schemas.microsoft.com/office/drawing/2014/main" val="20001"/>
                    </a:ext>
                  </a:extLst>
                </a:gridCol>
                <a:gridCol w="2079774">
                  <a:extLst>
                    <a:ext uri="{9D8B030D-6E8A-4147-A177-3AD203B41FA5}">
                      <a16:colId xmlns:a16="http://schemas.microsoft.com/office/drawing/2014/main" val="20002"/>
                    </a:ext>
                  </a:extLst>
                </a:gridCol>
                <a:gridCol w="4852805">
                  <a:extLst>
                    <a:ext uri="{9D8B030D-6E8A-4147-A177-3AD203B41FA5}">
                      <a16:colId xmlns:a16="http://schemas.microsoft.com/office/drawing/2014/main" val="20003"/>
                    </a:ext>
                  </a:extLst>
                </a:gridCol>
              </a:tblGrid>
              <a:tr h="563202">
                <a:tc>
                  <a:txBody>
                    <a:bodyPr/>
                    <a:lstStyle/>
                    <a:p>
                      <a:pPr algn="ctr"/>
                      <a:r>
                        <a:rPr lang="sr-Latn-RS" sz="1800" dirty="0" smtClean="0">
                          <a:latin typeface="Arial" pitchFamily="34" charset="0"/>
                          <a:cs typeface="Arial" pitchFamily="34" charset="0"/>
                        </a:rPr>
                        <a:t>Minerali</a:t>
                      </a:r>
                      <a:endParaRPr lang="en-US" sz="1800" dirty="0">
                        <a:latin typeface="Arial" pitchFamily="34" charset="0"/>
                        <a:cs typeface="Arial" pitchFamily="34" charset="0"/>
                      </a:endParaRPr>
                    </a:p>
                  </a:txBody>
                  <a:tcPr marL="91439" marR="91439" marT="45726" marB="45726" anchor="ctr"/>
                </a:tc>
                <a:tc>
                  <a:txBody>
                    <a:bodyPr/>
                    <a:lstStyle/>
                    <a:p>
                      <a:pPr algn="ctr"/>
                      <a:r>
                        <a:rPr lang="en-US" sz="1800" dirty="0" smtClean="0">
                          <a:latin typeface="Arial" pitchFamily="34" charset="0"/>
                          <a:cs typeface="Arial" pitchFamily="34" charset="0"/>
                        </a:rPr>
                        <a:t>O</a:t>
                      </a:r>
                      <a:r>
                        <a:rPr lang="sr-Latn-RS" sz="1800" dirty="0" smtClean="0">
                          <a:latin typeface="Arial" pitchFamily="34" charset="0"/>
                          <a:cs typeface="Arial" pitchFamily="34" charset="0"/>
                        </a:rPr>
                        <a:t>d 1 - 3 god.</a:t>
                      </a:r>
                      <a:endParaRPr lang="en-US" sz="1800" dirty="0">
                        <a:latin typeface="Arial" pitchFamily="34" charset="0"/>
                        <a:cs typeface="Arial" pitchFamily="34" charset="0"/>
                      </a:endParaRPr>
                    </a:p>
                  </a:txBody>
                  <a:tcPr marL="91439" marR="91439" marT="45726" marB="45726" anchor="ctr"/>
                </a:tc>
                <a:tc>
                  <a:txBody>
                    <a:bodyPr/>
                    <a:lstStyle/>
                    <a:p>
                      <a:pPr algn="ctr"/>
                      <a:r>
                        <a:rPr lang="en-US" sz="1800" dirty="0" smtClean="0">
                          <a:latin typeface="Arial" pitchFamily="34" charset="0"/>
                          <a:cs typeface="Arial" pitchFamily="34" charset="0"/>
                        </a:rPr>
                        <a:t>O</a:t>
                      </a:r>
                      <a:r>
                        <a:rPr lang="sr-Latn-RS" sz="1800" dirty="0" smtClean="0">
                          <a:latin typeface="Arial" pitchFamily="34" charset="0"/>
                          <a:cs typeface="Arial" pitchFamily="34" charset="0"/>
                        </a:rPr>
                        <a:t>d 4 - 6</a:t>
                      </a:r>
                      <a:r>
                        <a:rPr lang="sr-Latn-RS" sz="1800" baseline="0" dirty="0" smtClean="0">
                          <a:latin typeface="Arial" pitchFamily="34" charset="0"/>
                          <a:cs typeface="Arial" pitchFamily="34" charset="0"/>
                        </a:rPr>
                        <a:t> god.</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Izvori</a:t>
                      </a:r>
                      <a:endParaRPr lang="en-US" sz="1800"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0"/>
                  </a:ext>
                </a:extLst>
              </a:tr>
              <a:tr h="563202">
                <a:tc>
                  <a:txBody>
                    <a:bodyPr/>
                    <a:lstStyle/>
                    <a:p>
                      <a:pPr algn="ctr"/>
                      <a:r>
                        <a:rPr lang="sr-Latn-RS" sz="1800" b="1" dirty="0" smtClean="0">
                          <a:latin typeface="Arial" pitchFamily="34" charset="0"/>
                          <a:cs typeface="Arial" pitchFamily="34" charset="0"/>
                        </a:rPr>
                        <a:t>Kalcijum</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800</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800</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b="1" dirty="0" smtClean="0">
                          <a:latin typeface="Arial" pitchFamily="34" charset="0"/>
                          <a:cs typeface="Arial" pitchFamily="34" charset="0"/>
                        </a:rPr>
                        <a:t>Mleko i mlečni proizvodi,</a:t>
                      </a:r>
                      <a:r>
                        <a:rPr lang="sr-Latn-RS" sz="1800" b="1" baseline="0" dirty="0" smtClean="0">
                          <a:latin typeface="Arial" pitchFamily="34" charset="0"/>
                          <a:cs typeface="Arial" pitchFamily="34" charset="0"/>
                        </a:rPr>
                        <a:t> zeleno povrće, repa, rotkva, brokoli, sardina</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1"/>
                  </a:ext>
                </a:extLst>
              </a:tr>
              <a:tr h="563202">
                <a:tc>
                  <a:txBody>
                    <a:bodyPr/>
                    <a:lstStyle/>
                    <a:p>
                      <a:pPr algn="ctr"/>
                      <a:r>
                        <a:rPr lang="sr-Latn-RS" sz="1800" b="1" dirty="0" smtClean="0">
                          <a:latin typeface="Arial" pitchFamily="34" charset="0"/>
                          <a:cs typeface="Arial" pitchFamily="34" charset="0"/>
                        </a:rPr>
                        <a:t>Fosfor</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800</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800</a:t>
                      </a:r>
                      <a:endParaRPr lang="en-US" sz="1800" dirty="0">
                        <a:latin typeface="Arial" pitchFamily="34" charset="0"/>
                        <a:cs typeface="Arial" pitchFamily="34" charset="0"/>
                      </a:endParaRPr>
                    </a:p>
                  </a:txBody>
                  <a:tcPr marL="91439" marR="91439" marT="45726" marB="45726" anchor="ctr"/>
                </a:tc>
                <a:tc>
                  <a:txBody>
                    <a:bodyPr/>
                    <a:lstStyle/>
                    <a:p>
                      <a:pPr algn="ctr"/>
                      <a:r>
                        <a:rPr lang="en-US" sz="1800" b="1" dirty="0" smtClean="0">
                          <a:latin typeface="Arial" pitchFamily="34" charset="0"/>
                          <a:cs typeface="Arial" pitchFamily="34" charset="0"/>
                        </a:rPr>
                        <a:t>M</a:t>
                      </a:r>
                      <a:r>
                        <a:rPr lang="sr-Latn-RS" sz="1800" b="1" dirty="0" smtClean="0">
                          <a:latin typeface="Arial" pitchFamily="34" charset="0"/>
                          <a:cs typeface="Arial" pitchFamily="34" charset="0"/>
                        </a:rPr>
                        <a:t>leko i mlečni proizvodi, jaja, orasi, mahunarke, žitarice, meso, riba</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2"/>
                  </a:ext>
                </a:extLst>
              </a:tr>
              <a:tr h="563202">
                <a:tc>
                  <a:txBody>
                    <a:bodyPr/>
                    <a:lstStyle/>
                    <a:p>
                      <a:pPr algn="ctr"/>
                      <a:r>
                        <a:rPr lang="en-US" sz="1800" b="1" dirty="0" smtClean="0">
                          <a:latin typeface="Arial" pitchFamily="34" charset="0"/>
                          <a:cs typeface="Arial" pitchFamily="34" charset="0"/>
                        </a:rPr>
                        <a:t>M</a:t>
                      </a:r>
                      <a:r>
                        <a:rPr lang="sr-Latn-RS" sz="1800" b="1" dirty="0" smtClean="0">
                          <a:latin typeface="Arial" pitchFamily="34" charset="0"/>
                          <a:cs typeface="Arial" pitchFamily="34" charset="0"/>
                        </a:rPr>
                        <a:t>agnezijum</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150</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200</a:t>
                      </a:r>
                      <a:endParaRPr lang="en-US" sz="1800" dirty="0">
                        <a:latin typeface="Arial" pitchFamily="34" charset="0"/>
                        <a:cs typeface="Arial" pitchFamily="34" charset="0"/>
                      </a:endParaRPr>
                    </a:p>
                  </a:txBody>
                  <a:tcPr marL="91439" marR="91439" marT="45726" marB="45726" anchor="ctr"/>
                </a:tc>
                <a:tc>
                  <a:txBody>
                    <a:bodyPr/>
                    <a:lstStyle/>
                    <a:p>
                      <a:pPr algn="ctr"/>
                      <a:r>
                        <a:rPr lang="en-US" sz="1800" b="1" dirty="0" smtClean="0">
                          <a:latin typeface="Arial" pitchFamily="34" charset="0"/>
                          <a:cs typeface="Arial" pitchFamily="34" charset="0"/>
                        </a:rPr>
                        <a:t>Z</a:t>
                      </a:r>
                      <a:r>
                        <a:rPr lang="sr-Latn-RS" sz="1800" b="1" dirty="0" smtClean="0">
                          <a:latin typeface="Arial" pitchFamily="34" charset="0"/>
                          <a:cs typeface="Arial" pitchFamily="34" charset="0"/>
                        </a:rPr>
                        <a:t>eleno povrće, semenke, orasi</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3"/>
                  </a:ext>
                </a:extLst>
              </a:tr>
              <a:tr h="747423">
                <a:tc>
                  <a:txBody>
                    <a:bodyPr/>
                    <a:lstStyle/>
                    <a:p>
                      <a:pPr algn="ctr"/>
                      <a:r>
                        <a:rPr lang="en-US" sz="1800" b="1" dirty="0" smtClean="0">
                          <a:latin typeface="Arial" pitchFamily="34" charset="0"/>
                          <a:cs typeface="Arial" pitchFamily="34" charset="0"/>
                        </a:rPr>
                        <a:t>G</a:t>
                      </a:r>
                      <a:r>
                        <a:rPr lang="sr-Latn-RS" sz="1800" b="1" dirty="0" smtClean="0">
                          <a:latin typeface="Arial" pitchFamily="34" charset="0"/>
                          <a:cs typeface="Arial" pitchFamily="34" charset="0"/>
                        </a:rPr>
                        <a:t>vožđe</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15</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10</a:t>
                      </a:r>
                      <a:endParaRPr lang="en-US" sz="1800" dirty="0">
                        <a:latin typeface="Arial" pitchFamily="34" charset="0"/>
                        <a:cs typeface="Arial" pitchFamily="34" charset="0"/>
                      </a:endParaRPr>
                    </a:p>
                  </a:txBody>
                  <a:tcPr marL="91439" marR="91439" marT="45726" marB="45726" anchor="ctr"/>
                </a:tc>
                <a:tc>
                  <a:txBody>
                    <a:bodyPr/>
                    <a:lstStyle/>
                    <a:p>
                      <a:pPr algn="ctr"/>
                      <a:r>
                        <a:rPr lang="en-US" sz="1800" b="1" dirty="0" smtClean="0">
                          <a:latin typeface="Arial" pitchFamily="34" charset="0"/>
                          <a:cs typeface="Arial" pitchFamily="34" charset="0"/>
                        </a:rPr>
                        <a:t>M</a:t>
                      </a:r>
                      <a:r>
                        <a:rPr lang="sr-Latn-RS" sz="1800" b="1" dirty="0" smtClean="0">
                          <a:latin typeface="Arial" pitchFamily="34" charset="0"/>
                          <a:cs typeface="Arial" pitchFamily="34" charset="0"/>
                        </a:rPr>
                        <a:t>eso, ribe, obogaćene žitarice i hleb, pasulj, suvo voće, spanać</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4"/>
                  </a:ext>
                </a:extLst>
              </a:tr>
              <a:tr h="563202">
                <a:tc>
                  <a:txBody>
                    <a:bodyPr/>
                    <a:lstStyle/>
                    <a:p>
                      <a:pPr algn="ctr"/>
                      <a:r>
                        <a:rPr lang="en-US" sz="1800" b="1" dirty="0" smtClean="0">
                          <a:latin typeface="Arial" pitchFamily="34" charset="0"/>
                          <a:cs typeface="Arial" pitchFamily="34" charset="0"/>
                        </a:rPr>
                        <a:t>C</a:t>
                      </a:r>
                      <a:r>
                        <a:rPr lang="sr-Latn-RS" sz="1800" b="1" dirty="0" smtClean="0">
                          <a:latin typeface="Arial" pitchFamily="34" charset="0"/>
                          <a:cs typeface="Arial" pitchFamily="34" charset="0"/>
                        </a:rPr>
                        <a:t>ink </a:t>
                      </a:r>
                      <a:r>
                        <a:rPr lang="sr-Latn-RS" sz="1800" dirty="0" smtClean="0">
                          <a:latin typeface="Arial" pitchFamily="34" charset="0"/>
                          <a:cs typeface="Arial" pitchFamily="34" charset="0"/>
                        </a:rPr>
                        <a:t>(mg)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10</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10</a:t>
                      </a:r>
                      <a:endParaRPr lang="en-US" sz="1800" dirty="0">
                        <a:latin typeface="Arial" pitchFamily="34" charset="0"/>
                        <a:cs typeface="Arial" pitchFamily="34" charset="0"/>
                      </a:endParaRPr>
                    </a:p>
                  </a:txBody>
                  <a:tcPr marL="91439" marR="91439" marT="45726" marB="45726" anchor="ctr"/>
                </a:tc>
                <a:tc>
                  <a:txBody>
                    <a:bodyPr/>
                    <a:lstStyle/>
                    <a:p>
                      <a:pPr algn="ctr"/>
                      <a:r>
                        <a:rPr lang="en-US" sz="1800" b="1" dirty="0" smtClean="0">
                          <a:latin typeface="Arial" pitchFamily="34" charset="0"/>
                          <a:cs typeface="Arial" pitchFamily="34" charset="0"/>
                        </a:rPr>
                        <a:t>C</a:t>
                      </a:r>
                      <a:r>
                        <a:rPr lang="sr-Latn-RS" sz="1800" b="1" dirty="0" smtClean="0">
                          <a:latin typeface="Arial" pitchFamily="34" charset="0"/>
                          <a:cs typeface="Arial" pitchFamily="34" charset="0"/>
                        </a:rPr>
                        <a:t>rveno meso, morske</a:t>
                      </a:r>
                      <a:r>
                        <a:rPr lang="sr-Latn-RS" sz="1800" b="1" baseline="0" dirty="0" smtClean="0">
                          <a:latin typeface="Arial" pitchFamily="34" charset="0"/>
                          <a:cs typeface="Arial" pitchFamily="34" charset="0"/>
                        </a:rPr>
                        <a:t> ribe i morski plodovi</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5"/>
                  </a:ext>
                </a:extLst>
              </a:tr>
              <a:tr h="563202">
                <a:tc>
                  <a:txBody>
                    <a:bodyPr/>
                    <a:lstStyle/>
                    <a:p>
                      <a:pPr algn="ctr"/>
                      <a:r>
                        <a:rPr lang="en-US" sz="1800" b="1" dirty="0" smtClean="0">
                          <a:latin typeface="Arial" pitchFamily="34" charset="0"/>
                          <a:cs typeface="Arial" pitchFamily="34" charset="0"/>
                        </a:rPr>
                        <a:t>J</a:t>
                      </a:r>
                      <a:r>
                        <a:rPr lang="sr-Latn-RS" sz="1800" b="1" dirty="0" smtClean="0">
                          <a:latin typeface="Arial" pitchFamily="34" charset="0"/>
                          <a:cs typeface="Arial" pitchFamily="34" charset="0"/>
                        </a:rPr>
                        <a:t>od </a:t>
                      </a:r>
                      <a:r>
                        <a:rPr lang="sr-Latn-RS" sz="1800" dirty="0" smtClean="0">
                          <a:latin typeface="Arial" pitchFamily="34" charset="0"/>
                          <a:cs typeface="Arial" pitchFamily="34" charset="0"/>
                        </a:rPr>
                        <a:t>(</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70</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90</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b="1" dirty="0" smtClean="0">
                          <a:latin typeface="Arial" pitchFamily="34" charset="0"/>
                          <a:cs typeface="Arial" pitchFamily="34" charset="0"/>
                        </a:rPr>
                        <a:t>Morske ribe i morski plodovi, jodirana so</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6"/>
                  </a:ext>
                </a:extLst>
              </a:tr>
              <a:tr h="563202">
                <a:tc>
                  <a:txBody>
                    <a:bodyPr/>
                    <a:lstStyle/>
                    <a:p>
                      <a:pPr algn="ctr"/>
                      <a:r>
                        <a:rPr lang="en-US" sz="1800" b="1" dirty="0" smtClean="0">
                          <a:latin typeface="Arial" pitchFamily="34" charset="0"/>
                          <a:cs typeface="Arial" pitchFamily="34" charset="0"/>
                        </a:rPr>
                        <a:t>B</a:t>
                      </a:r>
                      <a:r>
                        <a:rPr lang="sr-Latn-RS" sz="1800" b="1" dirty="0" smtClean="0">
                          <a:latin typeface="Arial" pitchFamily="34" charset="0"/>
                          <a:cs typeface="Arial" pitchFamily="34" charset="0"/>
                        </a:rPr>
                        <a:t>akar</a:t>
                      </a:r>
                      <a:r>
                        <a:rPr lang="sr-Latn-RS" sz="1800" b="1" baseline="0" dirty="0" smtClean="0">
                          <a:latin typeface="Arial" pitchFamily="34" charset="0"/>
                          <a:cs typeface="Arial" pitchFamily="34" charset="0"/>
                        </a:rPr>
                        <a:t> </a:t>
                      </a:r>
                      <a:r>
                        <a:rPr lang="sr-Latn-RS" sz="1800" baseline="0" dirty="0" smtClean="0">
                          <a:latin typeface="Arial" pitchFamily="34" charset="0"/>
                          <a:cs typeface="Arial" pitchFamily="34" charset="0"/>
                        </a:rPr>
                        <a:t>(</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 – 1,5</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1,5 - 2</a:t>
                      </a:r>
                      <a:endParaRPr lang="en-US" sz="1800" dirty="0">
                        <a:latin typeface="Arial" pitchFamily="34" charset="0"/>
                        <a:cs typeface="Arial" pitchFamily="34" charset="0"/>
                      </a:endParaRPr>
                    </a:p>
                  </a:txBody>
                  <a:tcPr marL="91439" marR="91439" marT="45726" marB="45726" anchor="ctr"/>
                </a:tc>
                <a:tc>
                  <a:txBody>
                    <a:bodyPr/>
                    <a:lstStyle/>
                    <a:p>
                      <a:pPr algn="ctr"/>
                      <a:r>
                        <a:rPr lang="en-US" sz="1800" b="1" dirty="0" smtClean="0">
                          <a:latin typeface="Arial" pitchFamily="34" charset="0"/>
                          <a:cs typeface="Arial" pitchFamily="34" charset="0"/>
                        </a:rPr>
                        <a:t>R</a:t>
                      </a:r>
                      <a:r>
                        <a:rPr lang="sr-Latn-RS" sz="1800" b="1" dirty="0" smtClean="0">
                          <a:latin typeface="Arial" pitchFamily="34" charset="0"/>
                          <a:cs typeface="Arial" pitchFamily="34" charset="0"/>
                        </a:rPr>
                        <a:t>ibe, školjke, živinsko meso, suvo voće, svinjska džigerica, zeleno povrće</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7"/>
                  </a:ext>
                </a:extLst>
              </a:tr>
              <a:tr h="563202">
                <a:tc>
                  <a:txBody>
                    <a:bodyPr/>
                    <a:lstStyle/>
                    <a:p>
                      <a:pPr algn="ctr"/>
                      <a:r>
                        <a:rPr lang="en-US" sz="1800" b="1" dirty="0" smtClean="0">
                          <a:latin typeface="Arial" pitchFamily="34" charset="0"/>
                          <a:cs typeface="Arial" pitchFamily="34" charset="0"/>
                        </a:rPr>
                        <a:t>F</a:t>
                      </a:r>
                      <a:r>
                        <a:rPr lang="sr-Latn-RS" sz="1800" b="1" dirty="0" smtClean="0">
                          <a:latin typeface="Arial" pitchFamily="34" charset="0"/>
                          <a:cs typeface="Arial" pitchFamily="34" charset="0"/>
                        </a:rPr>
                        <a:t>luor</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0,5 - 1</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dirty="0" smtClean="0">
                          <a:latin typeface="Arial" pitchFamily="34" charset="0"/>
                          <a:cs typeface="Arial" pitchFamily="34" charset="0"/>
                        </a:rPr>
                        <a:t>1 – 2,5</a:t>
                      </a:r>
                      <a:endParaRPr lang="en-US" sz="1800" dirty="0">
                        <a:latin typeface="Arial" pitchFamily="34" charset="0"/>
                        <a:cs typeface="Arial" pitchFamily="34" charset="0"/>
                      </a:endParaRPr>
                    </a:p>
                  </a:txBody>
                  <a:tcPr marL="91439" marR="91439" marT="45726" marB="45726" anchor="ctr"/>
                </a:tc>
                <a:tc>
                  <a:txBody>
                    <a:bodyPr/>
                    <a:lstStyle/>
                    <a:p>
                      <a:pPr algn="ctr"/>
                      <a:r>
                        <a:rPr lang="sr-Latn-RS" sz="1800" b="1" dirty="0" smtClean="0">
                          <a:latin typeface="Arial" pitchFamily="34" charset="0"/>
                          <a:cs typeface="Arial" pitchFamily="34" charset="0"/>
                        </a:rPr>
                        <a:t>Zubne</a:t>
                      </a:r>
                      <a:r>
                        <a:rPr lang="sr-Latn-RS" sz="1800" b="1" baseline="0" dirty="0" smtClean="0">
                          <a:latin typeface="Arial" pitchFamily="34" charset="0"/>
                          <a:cs typeface="Arial" pitchFamily="34" charset="0"/>
                        </a:rPr>
                        <a:t> paste</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55478383"/>
      </p:ext>
    </p:extLst>
  </p:cSld>
  <p:clrMapOvr>
    <a:masterClrMapping/>
  </p:clrMapOvr>
  <mc:AlternateContent xmlns:mc="http://schemas.openxmlformats.org/markup-compatibility/2006" xmlns:p14="http://schemas.microsoft.com/office/powerpoint/2010/main">
    <mc:Choice Requires="p14">
      <p:transition spd="slow" p14:dur="5250" advClick="0" advTm="30000"/>
    </mc:Choice>
    <mc:Fallback xmlns="">
      <p:transition spd="slow" advClick="0" advTm="3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09625" y="201351"/>
            <a:ext cx="10515600" cy="1325563"/>
          </a:xfrm>
        </p:spPr>
        <p:txBody>
          <a:bodyPr>
            <a:normAutofit/>
          </a:bodyPr>
          <a:lstStyle/>
          <a:p>
            <a:pPr algn="ctr"/>
            <a:r>
              <a:rPr lang="sr-Latn-CS" altLang="en-US" sz="5400" b="1" smtClean="0">
                <a:solidFill>
                  <a:srgbClr val="FF0000"/>
                </a:solidFill>
                <a:latin typeface="Arial" panose="020B0604020202020204" pitchFamily="34" charset="0"/>
                <a:cs typeface="Arial" panose="020B0604020202020204" pitchFamily="34" charset="0"/>
              </a:rPr>
              <a:t>Raznovrsna ishrana</a:t>
            </a:r>
          </a:p>
        </p:txBody>
      </p:sp>
      <p:sp>
        <p:nvSpPr>
          <p:cNvPr id="17411" name="Rectangle 3"/>
          <p:cNvSpPr>
            <a:spLocks noGrp="1" noChangeArrowheads="1"/>
          </p:cNvSpPr>
          <p:nvPr>
            <p:ph sz="quarter" idx="1"/>
          </p:nvPr>
        </p:nvSpPr>
        <p:spPr>
          <a:xfrm>
            <a:off x="204717" y="1398895"/>
            <a:ext cx="11987283" cy="4838131"/>
          </a:xfrm>
        </p:spPr>
        <p:txBody>
          <a:bodyPr>
            <a:noAutofit/>
          </a:bodyPr>
          <a:lstStyle/>
          <a:p>
            <a:pPr marL="274320" indent="-274320">
              <a:spcBef>
                <a:spcPts val="580"/>
              </a:spcBef>
              <a:buFont typeface="Wingdings 2"/>
              <a:buChar char=""/>
              <a:defRPr/>
            </a:pPr>
            <a:r>
              <a:rPr lang="sr-Latn-CS" sz="3600" dirty="0">
                <a:latin typeface="Arial" pitchFamily="34" charset="0"/>
                <a:cs typeface="Arial" pitchFamily="34" charset="0"/>
              </a:rPr>
              <a:t>P</a:t>
            </a:r>
            <a:r>
              <a:rPr lang="sr-Latn-CS" sz="3600" dirty="0" smtClean="0">
                <a:latin typeface="Arial" pitchFamily="34" charset="0"/>
                <a:cs typeface="Arial" pitchFamily="34" charset="0"/>
              </a:rPr>
              <a:t>et obroka – 3 glavna – doručak, ručak, večera + dve užine</a:t>
            </a:r>
            <a:r>
              <a:rPr lang="en-US" sz="3600" dirty="0" smtClean="0">
                <a:latin typeface="Arial" pitchFamily="34" charset="0"/>
                <a:cs typeface="Arial" pitchFamily="34" charset="0"/>
              </a:rPr>
              <a:t> </a:t>
            </a:r>
            <a:endParaRPr lang="sr-Latn-CS" sz="3600" dirty="0" smtClean="0">
              <a:latin typeface="Arial" pitchFamily="34" charset="0"/>
              <a:cs typeface="Arial" pitchFamily="34" charset="0"/>
            </a:endParaRPr>
          </a:p>
          <a:p>
            <a:pPr marL="274320" indent="-274320">
              <a:spcBef>
                <a:spcPts val="580"/>
              </a:spcBef>
              <a:buFont typeface="Wingdings 2"/>
              <a:buChar char=""/>
              <a:defRPr/>
            </a:pPr>
            <a:r>
              <a:rPr lang="sr-Latn-CS" sz="3600" dirty="0" smtClean="0">
                <a:latin typeface="Arial" pitchFamily="34" charset="0"/>
                <a:cs typeface="Arial" pitchFamily="34" charset="0"/>
              </a:rPr>
              <a:t>Grupe namirnica:</a:t>
            </a:r>
          </a:p>
          <a:p>
            <a:pPr marL="548640" lvl="1">
              <a:spcBef>
                <a:spcPts val="370"/>
              </a:spcBef>
              <a:buFont typeface="Wingdings 2"/>
              <a:buChar char=""/>
              <a:defRPr/>
            </a:pPr>
            <a:r>
              <a:rPr lang="sr-Latn-RS" sz="3200" dirty="0" smtClean="0">
                <a:latin typeface="Arial" pitchFamily="34" charset="0"/>
                <a:cs typeface="Arial" pitchFamily="34" charset="0"/>
              </a:rPr>
              <a:t> </a:t>
            </a:r>
            <a:r>
              <a:rPr lang="en-US" sz="3200" dirty="0" err="1" smtClean="0">
                <a:latin typeface="Arial" pitchFamily="34" charset="0"/>
                <a:cs typeface="Arial" pitchFamily="34" charset="0"/>
              </a:rPr>
              <a:t>hleb</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žitarice</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pirinač</a:t>
            </a:r>
            <a:r>
              <a:rPr lang="en-US" sz="3200" dirty="0" smtClean="0">
                <a:latin typeface="Arial" pitchFamily="34" charset="0"/>
                <a:cs typeface="Arial" pitchFamily="34" charset="0"/>
              </a:rPr>
              <a:t>, </a:t>
            </a:r>
            <a:r>
              <a:rPr lang="sr-Latn-CS" sz="3200" dirty="0" smtClean="0">
                <a:latin typeface="Arial" pitchFamily="34" charset="0"/>
                <a:cs typeface="Arial" pitchFamily="34" charset="0"/>
              </a:rPr>
              <a:t>testenine</a:t>
            </a:r>
          </a:p>
          <a:p>
            <a:pPr marL="548640" lvl="1">
              <a:spcBef>
                <a:spcPts val="370"/>
              </a:spcBef>
              <a:buFont typeface="Wingdings 2"/>
              <a:buChar char=""/>
              <a:defRPr/>
            </a:pPr>
            <a:r>
              <a:rPr lang="sr-Latn-RS" sz="3200" dirty="0" smtClean="0">
                <a:latin typeface="Arial" pitchFamily="34" charset="0"/>
                <a:cs typeface="Arial" pitchFamily="34" charset="0"/>
              </a:rPr>
              <a:t> </a:t>
            </a:r>
            <a:r>
              <a:rPr lang="en-US" sz="3200" dirty="0" err="1" smtClean="0">
                <a:latin typeface="Arial" pitchFamily="34" charset="0"/>
                <a:cs typeface="Arial" pitchFamily="34" charset="0"/>
              </a:rPr>
              <a:t>povrće</a:t>
            </a:r>
            <a:r>
              <a:rPr lang="en-US" sz="3200" dirty="0" smtClean="0">
                <a:latin typeface="Arial" pitchFamily="34" charset="0"/>
                <a:cs typeface="Arial" pitchFamily="34" charset="0"/>
              </a:rPr>
              <a:t> </a:t>
            </a:r>
            <a:endParaRPr lang="sr-Latn-CS" sz="3200" dirty="0" smtClean="0">
              <a:latin typeface="Arial" pitchFamily="34" charset="0"/>
              <a:cs typeface="Arial" pitchFamily="34" charset="0"/>
            </a:endParaRPr>
          </a:p>
          <a:p>
            <a:pPr marL="548640" lvl="1">
              <a:spcBef>
                <a:spcPts val="370"/>
              </a:spcBef>
              <a:buFont typeface="Wingdings 2"/>
              <a:buChar char=""/>
              <a:defRPr/>
            </a:pPr>
            <a:r>
              <a:rPr lang="sr-Latn-CS" sz="3200" dirty="0" smtClean="0">
                <a:latin typeface="Arial" pitchFamily="34" charset="0"/>
                <a:cs typeface="Arial" pitchFamily="34" charset="0"/>
              </a:rPr>
              <a:t> v</a:t>
            </a:r>
            <a:r>
              <a:rPr lang="en-US" sz="3200" dirty="0" err="1" smtClean="0">
                <a:latin typeface="Arial" pitchFamily="34" charset="0"/>
                <a:cs typeface="Arial" pitchFamily="34" charset="0"/>
              </a:rPr>
              <a:t>oće</a:t>
            </a:r>
            <a:endParaRPr lang="sr-Latn-CS" sz="3200" dirty="0" smtClean="0">
              <a:latin typeface="Arial" pitchFamily="34" charset="0"/>
              <a:cs typeface="Arial" pitchFamily="34" charset="0"/>
            </a:endParaRPr>
          </a:p>
          <a:p>
            <a:pPr marL="548640" lvl="1">
              <a:spcBef>
                <a:spcPts val="370"/>
              </a:spcBef>
              <a:buFont typeface="Wingdings 2"/>
              <a:buChar char=""/>
              <a:defRPr/>
            </a:pPr>
            <a:r>
              <a:rPr lang="sr-Latn-RS" sz="3200" dirty="0" smtClean="0">
                <a:latin typeface="Arial" pitchFamily="34" charset="0"/>
                <a:cs typeface="Arial" pitchFamily="34" charset="0"/>
              </a:rPr>
              <a:t> </a:t>
            </a:r>
            <a:r>
              <a:rPr lang="en-US" sz="3200" dirty="0" err="1" smtClean="0">
                <a:latin typeface="Arial" pitchFamily="34" charset="0"/>
                <a:cs typeface="Arial" pitchFamily="34" charset="0"/>
              </a:rPr>
              <a:t>mleko</a:t>
            </a:r>
            <a:r>
              <a:rPr lang="en-US" sz="3200" dirty="0" smtClean="0">
                <a:latin typeface="Arial" pitchFamily="34" charset="0"/>
                <a:cs typeface="Arial" pitchFamily="34" charset="0"/>
              </a:rPr>
              <a:t>, </a:t>
            </a:r>
            <a:r>
              <a:rPr lang="sr-Latn-RS" sz="3200" dirty="0" smtClean="0">
                <a:latin typeface="Arial" pitchFamily="34" charset="0"/>
                <a:cs typeface="Arial" pitchFamily="34" charset="0"/>
              </a:rPr>
              <a:t>mečne prerađevine</a:t>
            </a:r>
            <a:endParaRPr lang="sr-Latn-CS" sz="3200" dirty="0" smtClean="0">
              <a:latin typeface="Arial" pitchFamily="34" charset="0"/>
              <a:cs typeface="Arial" pitchFamily="34" charset="0"/>
            </a:endParaRPr>
          </a:p>
          <a:p>
            <a:pPr marL="548640" lvl="1">
              <a:spcBef>
                <a:spcPts val="370"/>
              </a:spcBef>
              <a:buFont typeface="Wingdings 2"/>
              <a:buChar char=""/>
              <a:defRPr/>
            </a:pPr>
            <a:r>
              <a:rPr lang="sr-Latn-RS" sz="3200" dirty="0" smtClean="0">
                <a:latin typeface="Arial" pitchFamily="34" charset="0"/>
                <a:cs typeface="Arial" pitchFamily="34" charset="0"/>
              </a:rPr>
              <a:t> m</a:t>
            </a:r>
            <a:r>
              <a:rPr lang="en-US" sz="3200" dirty="0" err="1" smtClean="0">
                <a:latin typeface="Arial" pitchFamily="34" charset="0"/>
                <a:cs typeface="Arial" pitchFamily="34" charset="0"/>
              </a:rPr>
              <a:t>eso</a:t>
            </a:r>
            <a:r>
              <a:rPr lang="sr-Latn-RS" sz="3200" dirty="0" smtClean="0">
                <a:latin typeface="Arial" pitchFamily="34" charset="0"/>
                <a:cs typeface="Arial" pitchFamily="34" charset="0"/>
              </a:rPr>
              <a:t> i mesne prerađevine</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riba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jaja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mahunarke</a:t>
            </a:r>
            <a:endParaRPr lang="sr-Latn-RS" sz="3200" dirty="0" smtClean="0">
              <a:latin typeface="Arial" pitchFamily="34" charset="0"/>
              <a:cs typeface="Arial" pitchFamily="34" charset="0"/>
            </a:endParaRPr>
          </a:p>
          <a:p>
            <a:pPr marL="548640" lvl="1">
              <a:spcBef>
                <a:spcPts val="370"/>
              </a:spcBef>
              <a:buFont typeface="Wingdings 2"/>
              <a:buChar char=""/>
              <a:defRPr/>
            </a:pPr>
            <a:r>
              <a:rPr lang="sr-Latn-RS" sz="3200" dirty="0" smtClean="0">
                <a:latin typeface="Arial" pitchFamily="34" charset="0"/>
                <a:cs typeface="Arial" pitchFamily="34" charset="0"/>
              </a:rPr>
              <a:t> šećeri, masti, ulja</a:t>
            </a:r>
          </a:p>
          <a:p>
            <a:pPr marL="548640" lvl="1">
              <a:spcBef>
                <a:spcPts val="370"/>
              </a:spcBef>
              <a:buFont typeface="Wingdings 2"/>
              <a:buChar char=""/>
              <a:defRPr/>
            </a:pPr>
            <a:endParaRPr lang="sr-Latn-CS" sz="3200" dirty="0" smtClean="0">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9490" y="2169994"/>
            <a:ext cx="4105801" cy="273933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067" y="5559621"/>
            <a:ext cx="1952802" cy="13013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0507" y="5559622"/>
            <a:ext cx="1933417" cy="1289952"/>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668" t="35238" r="7394"/>
          <a:stretch/>
        </p:blipFill>
        <p:spPr>
          <a:xfrm>
            <a:off x="5295468" y="5542243"/>
            <a:ext cx="2674961" cy="135863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58992" y="-15781"/>
            <a:ext cx="2333008" cy="1312317"/>
          </a:xfrm>
          <a:prstGeom prst="rect">
            <a:avLst/>
          </a:prstGeom>
        </p:spPr>
      </p:pic>
    </p:spTree>
    <p:extLst>
      <p:ext uri="{BB962C8B-B14F-4D97-AF65-F5344CB8AC3E}">
        <p14:creationId xmlns:p14="http://schemas.microsoft.com/office/powerpoint/2010/main" val="93887166"/>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8892" y="250804"/>
            <a:ext cx="5453418" cy="922906"/>
          </a:xfrm>
        </p:spPr>
        <p:txBody>
          <a:bodyPr>
            <a:normAutofit/>
          </a:bodyPr>
          <a:lstStyle/>
          <a:p>
            <a:r>
              <a:rPr lang="sr-Latn-CS" altLang="en-US" sz="4800" b="1" dirty="0" smtClean="0">
                <a:solidFill>
                  <a:srgbClr val="FF0000"/>
                </a:solidFill>
                <a:latin typeface="Arial" panose="020B0604020202020204" pitchFamily="34" charset="0"/>
                <a:cs typeface="Arial" panose="020B0604020202020204" pitchFamily="34" charset="0"/>
              </a:rPr>
              <a:t>Saveti</a:t>
            </a:r>
          </a:p>
        </p:txBody>
      </p:sp>
      <p:sp>
        <p:nvSpPr>
          <p:cNvPr id="19459" name="Rectangle 3"/>
          <p:cNvSpPr>
            <a:spLocks noGrp="1" noChangeArrowheads="1"/>
          </p:cNvSpPr>
          <p:nvPr>
            <p:ph sz="quarter" idx="1"/>
          </p:nvPr>
        </p:nvSpPr>
        <p:spPr>
          <a:xfrm>
            <a:off x="551596" y="1294903"/>
            <a:ext cx="9424916" cy="4559986"/>
          </a:xfrm>
        </p:spPr>
        <p:txBody>
          <a:bodyPr>
            <a:noAutofit/>
          </a:bodyPr>
          <a:lstStyle/>
          <a:p>
            <a:pPr>
              <a:lnSpc>
                <a:spcPct val="90000"/>
              </a:lnSpc>
            </a:pPr>
            <a:r>
              <a:rPr lang="sr-Latn-CS" altLang="en-US" sz="3600" dirty="0" smtClean="0">
                <a:latin typeface="Arial" panose="020B0604020202020204" pitchFamily="34" charset="0"/>
                <a:cs typeface="Arial" panose="020B0604020202020204" pitchFamily="34" charset="0"/>
              </a:rPr>
              <a:t>D</a:t>
            </a:r>
            <a:r>
              <a:rPr lang="en-US" altLang="en-US" sz="3600" dirty="0" err="1" smtClean="0">
                <a:latin typeface="Arial" panose="020B0604020202020204" pitchFamily="34" charset="0"/>
                <a:cs typeface="Arial" panose="020B0604020202020204" pitchFamily="34" charset="0"/>
              </a:rPr>
              <a:t>eca</a:t>
            </a:r>
            <a:r>
              <a:rPr lang="en-US" altLang="en-US" sz="3600" dirty="0" smtClean="0">
                <a:latin typeface="Arial" panose="020B0604020202020204" pitchFamily="34" charset="0"/>
                <a:cs typeface="Arial" panose="020B0604020202020204" pitchFamily="34" charset="0"/>
              </a:rPr>
              <a:t> vole </a:t>
            </a:r>
            <a:r>
              <a:rPr lang="en-US" altLang="en-US" sz="3600" dirty="0" err="1" smtClean="0">
                <a:latin typeface="Arial" panose="020B0604020202020204" pitchFamily="34" charset="0"/>
                <a:cs typeface="Arial" panose="020B0604020202020204" pitchFamily="34" charset="0"/>
              </a:rPr>
              <a:t>užine</a:t>
            </a:r>
            <a:r>
              <a:rPr lang="en-US" altLang="en-US" sz="3600" dirty="0" smtClean="0">
                <a:latin typeface="Arial" panose="020B0604020202020204" pitchFamily="34" charset="0"/>
                <a:cs typeface="Arial" panose="020B0604020202020204" pitchFamily="34" charset="0"/>
              </a:rPr>
              <a:t>. </a:t>
            </a:r>
            <a:endParaRPr lang="sr-Latn-CS" altLang="en-US" sz="3600" dirty="0" smtClean="0">
              <a:latin typeface="Arial" panose="020B0604020202020204" pitchFamily="34" charset="0"/>
              <a:cs typeface="Arial" panose="020B0604020202020204" pitchFamily="34" charset="0"/>
            </a:endParaRPr>
          </a:p>
          <a:p>
            <a:pPr>
              <a:lnSpc>
                <a:spcPct val="90000"/>
              </a:lnSpc>
            </a:pPr>
            <a:r>
              <a:rPr lang="sr-Latn-CS" altLang="en-US" sz="3600" dirty="0" smtClean="0">
                <a:latin typeface="Arial" panose="020B0604020202020204" pitchFamily="34" charset="0"/>
                <a:cs typeface="Arial" panose="020B0604020202020204" pitchFamily="34" charset="0"/>
              </a:rPr>
              <a:t>N</a:t>
            </a:r>
            <a:r>
              <a:rPr lang="en-US" altLang="en-US" sz="3600" dirty="0" err="1" smtClean="0">
                <a:latin typeface="Arial" panose="020B0604020202020204" pitchFamily="34" charset="0"/>
                <a:cs typeface="Arial" panose="020B0604020202020204" pitchFamily="34" charset="0"/>
              </a:rPr>
              <a:t>avike</a:t>
            </a:r>
            <a:r>
              <a:rPr lang="en-US" altLang="en-US" sz="3600" dirty="0" smtClean="0">
                <a:latin typeface="Arial" panose="020B0604020202020204" pitchFamily="34" charset="0"/>
                <a:cs typeface="Arial" panose="020B0604020202020204" pitchFamily="34" charset="0"/>
              </a:rPr>
              <a:t> u </a:t>
            </a:r>
            <a:r>
              <a:rPr lang="en-US" altLang="en-US" sz="3600" dirty="0" err="1" smtClean="0">
                <a:latin typeface="Arial" panose="020B0604020202020204" pitchFamily="34" charset="0"/>
                <a:cs typeface="Arial" panose="020B0604020202020204" pitchFamily="34" charset="0"/>
              </a:rPr>
              <a:t>ishrani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koje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treba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izbegavati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korišćenje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bočice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veće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količine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slatkiša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guste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sokove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zaslađene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žitarice</a:t>
            </a:r>
            <a:r>
              <a:rPr lang="en-US" altLang="en-US" sz="3600" dirty="0" smtClean="0">
                <a:latin typeface="Arial" panose="020B0604020202020204" pitchFamily="34" charset="0"/>
                <a:cs typeface="Arial" panose="020B0604020202020204" pitchFamily="34" charset="0"/>
              </a:rPr>
              <a:t>, </a:t>
            </a:r>
            <a:r>
              <a:rPr lang="sr-Latn-RS" altLang="en-US" sz="3600" dirty="0" smtClean="0">
                <a:latin typeface="Arial" panose="020B0604020202020204" pitchFamily="34" charset="0"/>
                <a:cs typeface="Arial" panose="020B0604020202020204" pitchFamily="34" charset="0"/>
              </a:rPr>
              <a:t>grickalice</a:t>
            </a:r>
            <a:r>
              <a:rPr lang="en-US" altLang="en-US" sz="3600" dirty="0" smtClean="0">
                <a:latin typeface="Arial" panose="020B0604020202020204" pitchFamily="34" charset="0"/>
                <a:cs typeface="Arial" panose="020B0604020202020204" pitchFamily="34" charset="0"/>
              </a:rPr>
              <a:t>.</a:t>
            </a:r>
            <a:endParaRPr lang="sr-Latn-CS" altLang="en-US" sz="3600" dirty="0" smtClean="0">
              <a:latin typeface="Arial" panose="020B0604020202020204" pitchFamily="34" charset="0"/>
              <a:cs typeface="Arial" panose="020B0604020202020204" pitchFamily="34" charset="0"/>
            </a:endParaRPr>
          </a:p>
          <a:p>
            <a:pPr>
              <a:lnSpc>
                <a:spcPct val="90000"/>
              </a:lnSpc>
            </a:pPr>
            <a:r>
              <a:rPr lang="sr-Latn-CS" altLang="en-US" sz="3600" dirty="0" smtClean="0">
                <a:latin typeface="Arial" panose="020B0604020202020204" pitchFamily="34" charset="0"/>
                <a:cs typeface="Arial" panose="020B0604020202020204" pitchFamily="34" charset="0"/>
              </a:rPr>
              <a:t>N</a:t>
            </a:r>
            <a:r>
              <a:rPr lang="en-US" altLang="en-US" sz="3600" dirty="0" err="1" smtClean="0">
                <a:latin typeface="Arial" panose="020B0604020202020204" pitchFamily="34" charset="0"/>
                <a:cs typeface="Arial" panose="020B0604020202020204" pitchFamily="34" charset="0"/>
              </a:rPr>
              <a:t>ikada</a:t>
            </a:r>
            <a:r>
              <a:rPr lang="en-US" altLang="en-US" sz="3600" dirty="0" smtClean="0">
                <a:latin typeface="Arial" panose="020B0604020202020204" pitchFamily="34" charset="0"/>
                <a:cs typeface="Arial" panose="020B0604020202020204" pitchFamily="34" charset="0"/>
              </a:rPr>
              <a:t> ne </a:t>
            </a:r>
            <a:r>
              <a:rPr lang="en-US" altLang="en-US" sz="3600" dirty="0" err="1" smtClean="0">
                <a:latin typeface="Arial" panose="020B0604020202020204" pitchFamily="34" charset="0"/>
                <a:cs typeface="Arial" panose="020B0604020202020204" pitchFamily="34" charset="0"/>
              </a:rPr>
              <a:t>insistirati</a:t>
            </a:r>
            <a:r>
              <a:rPr lang="en-US" altLang="en-US" sz="3600" dirty="0" smtClean="0">
                <a:latin typeface="Arial" panose="020B0604020202020204" pitchFamily="34" charset="0"/>
                <a:cs typeface="Arial" panose="020B0604020202020204" pitchFamily="34" charset="0"/>
              </a:rPr>
              <a:t> da se </a:t>
            </a:r>
            <a:r>
              <a:rPr lang="en-US" altLang="en-US" sz="3600" dirty="0" err="1" smtClean="0">
                <a:latin typeface="Arial" panose="020B0604020202020204" pitchFamily="34" charset="0"/>
                <a:cs typeface="Arial" panose="020B0604020202020204" pitchFamily="34" charset="0"/>
              </a:rPr>
              <a:t>sve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pojede</a:t>
            </a:r>
            <a:r>
              <a:rPr lang="en-US" altLang="en-US" sz="3600" dirty="0" smtClean="0">
                <a:latin typeface="Arial" panose="020B0604020202020204" pitchFamily="34" charset="0"/>
                <a:cs typeface="Arial" panose="020B0604020202020204" pitchFamily="34" charset="0"/>
              </a:rPr>
              <a:t>. </a:t>
            </a:r>
            <a:endParaRPr lang="sr-Latn-CS" altLang="en-US" sz="3600" dirty="0" smtClean="0">
              <a:latin typeface="Arial" panose="020B0604020202020204" pitchFamily="34" charset="0"/>
              <a:cs typeface="Arial" panose="020B0604020202020204" pitchFamily="34" charset="0"/>
            </a:endParaRPr>
          </a:p>
          <a:p>
            <a:pPr>
              <a:lnSpc>
                <a:spcPct val="90000"/>
              </a:lnSpc>
            </a:pPr>
            <a:r>
              <a:rPr lang="sr-Latn-CS" altLang="en-US" sz="3600" dirty="0" smtClean="0">
                <a:latin typeface="Arial" panose="020B0604020202020204" pitchFamily="34" charset="0"/>
                <a:cs typeface="Arial" panose="020B0604020202020204" pitchFamily="34" charset="0"/>
              </a:rPr>
              <a:t>D</a:t>
            </a:r>
            <a:r>
              <a:rPr lang="en-US" altLang="en-US" sz="3600" dirty="0" err="1" smtClean="0">
                <a:latin typeface="Arial" panose="020B0604020202020204" pitchFamily="34" charset="0"/>
                <a:cs typeface="Arial" panose="020B0604020202020204" pitchFamily="34" charset="0"/>
              </a:rPr>
              <a:t>eca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uzrasta</a:t>
            </a:r>
            <a:r>
              <a:rPr lang="en-US" altLang="en-US" sz="3600" dirty="0" smtClean="0">
                <a:latin typeface="Arial" panose="020B0604020202020204" pitchFamily="34" charset="0"/>
                <a:cs typeface="Arial" panose="020B0604020202020204" pitchFamily="34" charset="0"/>
              </a:rPr>
              <a:t> od </a:t>
            </a:r>
            <a:r>
              <a:rPr lang="en-US" altLang="en-US" sz="3600" dirty="0" err="1" smtClean="0">
                <a:latin typeface="Arial" panose="020B0604020202020204" pitchFamily="34" charset="0"/>
                <a:cs typeface="Arial" panose="020B0604020202020204" pitchFamily="34" charset="0"/>
              </a:rPr>
              <a:t>dve</a:t>
            </a:r>
            <a:r>
              <a:rPr lang="en-US" altLang="en-US" sz="3600" dirty="0" smtClean="0">
                <a:latin typeface="Arial" panose="020B0604020202020204" pitchFamily="34" charset="0"/>
                <a:cs typeface="Arial" panose="020B0604020202020204" pitchFamily="34" charset="0"/>
              </a:rPr>
              <a:t> do pet </a:t>
            </a:r>
            <a:r>
              <a:rPr lang="en-US" altLang="en-US" sz="3600" dirty="0" err="1" smtClean="0">
                <a:latin typeface="Arial" panose="020B0604020202020204" pitchFamily="34" charset="0"/>
                <a:cs typeface="Arial" panose="020B0604020202020204" pitchFamily="34" charset="0"/>
              </a:rPr>
              <a:t>godina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porastu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oko</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sedam</a:t>
            </a:r>
            <a:r>
              <a:rPr lang="en-US" altLang="en-US" sz="3600" dirty="0" smtClean="0">
                <a:latin typeface="Arial" panose="020B0604020202020204" pitchFamily="34" charset="0"/>
                <a:cs typeface="Arial" panose="020B0604020202020204" pitchFamily="34" charset="0"/>
              </a:rPr>
              <a:t> </a:t>
            </a:r>
            <a:r>
              <a:rPr lang="sr-Latn-CS" altLang="en-US" sz="3600" dirty="0" smtClean="0">
                <a:latin typeface="Arial" panose="020B0604020202020204" pitchFamily="34" charset="0"/>
                <a:cs typeface="Arial" panose="020B0604020202020204" pitchFamily="34" charset="0"/>
              </a:rPr>
              <a:t>cm godišnje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dobiju</a:t>
            </a:r>
            <a:r>
              <a:rPr lang="en-US" altLang="en-US" sz="3600" dirty="0" smtClean="0">
                <a:latin typeface="Arial" panose="020B0604020202020204" pitchFamily="34" charset="0"/>
                <a:cs typeface="Arial" panose="020B0604020202020204" pitchFamily="34" charset="0"/>
              </a:rPr>
              <a:t> </a:t>
            </a:r>
            <a:r>
              <a:rPr lang="sr-Latn-RS" altLang="en-US" sz="3600" dirty="0" smtClean="0">
                <a:latin typeface="Arial" panose="020B0604020202020204" pitchFamily="34" charset="0"/>
                <a:cs typeface="Arial" panose="020B0604020202020204" pitchFamily="34" charset="0"/>
              </a:rPr>
              <a:t>na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telesnoj</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masi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oko</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dva</a:t>
            </a:r>
            <a:r>
              <a:rPr lang="en-US" altLang="en-US" sz="3600" dirty="0" smtClean="0">
                <a:latin typeface="Arial" panose="020B0604020202020204" pitchFamily="34" charset="0"/>
                <a:cs typeface="Arial" panose="020B0604020202020204" pitchFamily="34" charset="0"/>
              </a:rPr>
              <a:t> kg </a:t>
            </a:r>
            <a:r>
              <a:rPr lang="en-US" altLang="en-US" sz="3600" dirty="0" err="1" smtClean="0">
                <a:latin typeface="Arial" panose="020B0604020202020204" pitchFamily="34" charset="0"/>
                <a:cs typeface="Arial" panose="020B0604020202020204" pitchFamily="34" charset="0"/>
              </a:rPr>
              <a:t>godišnje</a:t>
            </a:r>
            <a:r>
              <a:rPr lang="en-US" altLang="en-US" sz="3600" dirty="0" smtClean="0">
                <a:latin typeface="Arial" panose="020B0604020202020204" pitchFamily="34" charset="0"/>
                <a:cs typeface="Arial" panose="020B0604020202020204" pitchFamily="34" charset="0"/>
              </a:rPr>
              <a:t>. </a:t>
            </a:r>
            <a:endParaRPr lang="sr-Latn-CS" altLang="en-US" sz="36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1287" y="0"/>
            <a:ext cx="3030713" cy="227303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840" y="5324856"/>
            <a:ext cx="5852160" cy="1533144"/>
          </a:xfrm>
          <a:prstGeom prst="rect">
            <a:avLst/>
          </a:prstGeom>
        </p:spPr>
      </p:pic>
    </p:spTree>
    <p:extLst>
      <p:ext uri="{BB962C8B-B14F-4D97-AF65-F5344CB8AC3E}">
        <p14:creationId xmlns:p14="http://schemas.microsoft.com/office/powerpoint/2010/main" val="3546553789"/>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altLang="en-US" sz="4800" b="1" dirty="0" err="1" smtClean="0">
                <a:solidFill>
                  <a:srgbClr val="FF0000"/>
                </a:solidFill>
                <a:latin typeface="Arial" panose="020B0604020202020204" pitchFamily="34" charset="0"/>
                <a:cs typeface="Arial" panose="020B0604020202020204" pitchFamily="34" charset="0"/>
              </a:rPr>
              <a:t>Dete</a:t>
            </a:r>
            <a:r>
              <a:rPr lang="en-US" altLang="en-US" sz="4800" b="1" dirty="0" smtClean="0">
                <a:solidFill>
                  <a:srgbClr val="FF0000"/>
                </a:solidFill>
                <a:latin typeface="Arial" panose="020B0604020202020204" pitchFamily="34" charset="0"/>
                <a:cs typeface="Arial" panose="020B0604020202020204" pitchFamily="34" charset="0"/>
              </a:rPr>
              <a:t> od </a:t>
            </a:r>
            <a:r>
              <a:rPr lang="en-US" altLang="en-US" sz="4800" b="1" dirty="0" err="1" smtClean="0">
                <a:solidFill>
                  <a:srgbClr val="FF0000"/>
                </a:solidFill>
                <a:latin typeface="Arial" panose="020B0604020202020204" pitchFamily="34" charset="0"/>
                <a:cs typeface="Arial" panose="020B0604020202020204" pitchFamily="34" charset="0"/>
              </a:rPr>
              <a:t>dve</a:t>
            </a:r>
            <a:r>
              <a:rPr lang="en-US" altLang="en-US" sz="4800" b="1" dirty="0" smtClean="0">
                <a:solidFill>
                  <a:srgbClr val="FF0000"/>
                </a:solidFill>
                <a:latin typeface="Arial" panose="020B0604020202020204" pitchFamily="34" charset="0"/>
                <a:cs typeface="Arial" panose="020B0604020202020204" pitchFamily="34" charset="0"/>
              </a:rPr>
              <a:t> </a:t>
            </a:r>
            <a:r>
              <a:rPr lang="en-US" altLang="en-US" sz="4800" b="1" dirty="0" err="1" smtClean="0">
                <a:solidFill>
                  <a:srgbClr val="FF0000"/>
                </a:solidFill>
                <a:latin typeface="Arial" panose="020B0604020202020204" pitchFamily="34" charset="0"/>
                <a:cs typeface="Arial" panose="020B0604020202020204" pitchFamily="34" charset="0"/>
              </a:rPr>
              <a:t>godine</a:t>
            </a:r>
            <a:r>
              <a:rPr lang="en-US" altLang="en-US" sz="4800" dirty="0" smtClean="0">
                <a:solidFill>
                  <a:srgbClr val="FF0000"/>
                </a:solidFill>
                <a:latin typeface="Arial" panose="020B0604020202020204" pitchFamily="34" charset="0"/>
                <a:cs typeface="Arial" panose="020B0604020202020204" pitchFamily="34" charset="0"/>
              </a:rPr>
              <a:t> </a:t>
            </a:r>
            <a:endParaRPr lang="sr-Latn-CS" altLang="en-US" sz="4800" dirty="0" smtClean="0">
              <a:solidFill>
                <a:srgbClr val="FF0000"/>
              </a:solidFill>
              <a:latin typeface="Arial" panose="020B0604020202020204" pitchFamily="34" charset="0"/>
              <a:cs typeface="Arial" panose="020B0604020202020204" pitchFamily="34" charset="0"/>
            </a:endParaRPr>
          </a:p>
        </p:txBody>
      </p:sp>
      <p:sp>
        <p:nvSpPr>
          <p:cNvPr id="20483" name="Rectangle 3"/>
          <p:cNvSpPr>
            <a:spLocks noGrp="1" noChangeArrowheads="1"/>
          </p:cNvSpPr>
          <p:nvPr>
            <p:ph sz="quarter" idx="1"/>
          </p:nvPr>
        </p:nvSpPr>
        <p:spPr>
          <a:xfrm>
            <a:off x="838200" y="1690688"/>
            <a:ext cx="8229600" cy="4368918"/>
          </a:xfrm>
        </p:spPr>
        <p:txBody>
          <a:bodyPr>
            <a:noAutofit/>
          </a:bodyPr>
          <a:lstStyle/>
          <a:p>
            <a:pPr>
              <a:lnSpc>
                <a:spcPct val="90000"/>
              </a:lnSpc>
            </a:pPr>
            <a:r>
              <a:rPr lang="sr-Latn-RS" altLang="en-US" sz="3600" dirty="0" smtClean="0">
                <a:latin typeface="Arial" panose="020B0604020202020204" pitchFamily="34" charset="0"/>
                <a:cs typeface="Arial" panose="020B0604020202020204" pitchFamily="34" charset="0"/>
              </a:rPr>
              <a:t>D</a:t>
            </a:r>
            <a:r>
              <a:rPr lang="en-US" altLang="en-US" sz="3600" dirty="0" err="1" smtClean="0">
                <a:latin typeface="Arial" panose="020B0604020202020204" pitchFamily="34" charset="0"/>
                <a:cs typeface="Arial" panose="020B0604020202020204" pitchFamily="34" charset="0"/>
              </a:rPr>
              <a:t>efiniše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šta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voli</a:t>
            </a:r>
            <a:r>
              <a:rPr lang="en-US" altLang="en-US" sz="3600" dirty="0" smtClean="0">
                <a:latin typeface="Arial" panose="020B0604020202020204" pitchFamily="34" charset="0"/>
                <a:cs typeface="Arial" panose="020B0604020202020204" pitchFamily="34" charset="0"/>
              </a:rPr>
              <a:t>, a </a:t>
            </a:r>
            <a:r>
              <a:rPr lang="en-US" altLang="en-US" sz="3600" dirty="0" err="1" smtClean="0">
                <a:latin typeface="Arial" panose="020B0604020202020204" pitchFamily="34" charset="0"/>
                <a:cs typeface="Arial" panose="020B0604020202020204" pitchFamily="34" charset="0"/>
              </a:rPr>
              <a:t>šta</a:t>
            </a:r>
            <a:r>
              <a:rPr lang="en-US" altLang="en-US" sz="3600" dirty="0" smtClean="0">
                <a:latin typeface="Arial" panose="020B0604020202020204" pitchFamily="34" charset="0"/>
                <a:cs typeface="Arial" panose="020B0604020202020204" pitchFamily="34" charset="0"/>
              </a:rPr>
              <a:t> ne </a:t>
            </a:r>
            <a:r>
              <a:rPr lang="en-US" altLang="en-US" sz="3600" dirty="0" err="1" smtClean="0">
                <a:latin typeface="Arial" panose="020B0604020202020204" pitchFamily="34" charset="0"/>
                <a:cs typeface="Arial" panose="020B0604020202020204" pitchFamily="34" charset="0"/>
              </a:rPr>
              <a:t>voli</a:t>
            </a:r>
            <a:r>
              <a:rPr lang="en-US" altLang="en-US" sz="3600" dirty="0" smtClean="0">
                <a:latin typeface="Arial" panose="020B0604020202020204" pitchFamily="34" charset="0"/>
                <a:cs typeface="Arial" panose="020B0604020202020204" pitchFamily="34" charset="0"/>
              </a:rPr>
              <a:t> </a:t>
            </a:r>
          </a:p>
          <a:p>
            <a:pPr>
              <a:lnSpc>
                <a:spcPct val="90000"/>
              </a:lnSpc>
            </a:pPr>
            <a:r>
              <a:rPr lang="sr-Latn-RS" altLang="en-US" sz="3600" dirty="0" smtClean="0">
                <a:latin typeface="Arial" panose="020B0604020202020204" pitchFamily="34" charset="0"/>
                <a:cs typeface="Arial" panose="020B0604020202020204" pitchFamily="34" charset="0"/>
              </a:rPr>
              <a:t>M</a:t>
            </a:r>
            <a:r>
              <a:rPr lang="en-US" altLang="en-US" sz="3600" dirty="0" err="1" smtClean="0">
                <a:latin typeface="Arial" panose="020B0604020202020204" pitchFamily="34" charset="0"/>
                <a:cs typeface="Arial" panose="020B0604020202020204" pitchFamily="34" charset="0"/>
              </a:rPr>
              <a:t>ože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biti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veoma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zahtevno</a:t>
            </a:r>
            <a:r>
              <a:rPr lang="en-US" altLang="en-US" sz="3600" dirty="0" smtClean="0">
                <a:latin typeface="Arial" panose="020B0604020202020204" pitchFamily="34" charset="0"/>
                <a:cs typeface="Arial" panose="020B0604020202020204" pitchFamily="34" charset="0"/>
              </a:rPr>
              <a:t> </a:t>
            </a:r>
          </a:p>
          <a:p>
            <a:pPr>
              <a:lnSpc>
                <a:spcPct val="90000"/>
              </a:lnSpc>
            </a:pPr>
            <a:r>
              <a:rPr lang="sr-Latn-RS" altLang="en-US" sz="3600" dirty="0" smtClean="0">
                <a:latin typeface="Arial" panose="020B0604020202020204" pitchFamily="34" charset="0"/>
                <a:cs typeface="Arial" panose="020B0604020202020204" pitchFamily="34" charset="0"/>
              </a:rPr>
              <a:t>A</a:t>
            </a:r>
            <a:r>
              <a:rPr lang="en-US" altLang="en-US" sz="3600" dirty="0" smtClean="0">
                <a:latin typeface="Arial" panose="020B0604020202020204" pitchFamily="34" charset="0"/>
                <a:cs typeface="Arial" panose="020B0604020202020204" pitchFamily="34" charset="0"/>
              </a:rPr>
              <a:t>petit </a:t>
            </a:r>
            <a:r>
              <a:rPr lang="sr-Latn-RS" altLang="en-US" sz="3600" dirty="0" smtClean="0">
                <a:latin typeface="Arial" panose="020B0604020202020204" pitchFamily="34" charset="0"/>
                <a:cs typeface="Arial" panose="020B0604020202020204" pitchFamily="34" charset="0"/>
              </a:rPr>
              <a:t>mu </a:t>
            </a:r>
            <a:r>
              <a:rPr lang="en-US" altLang="en-US" sz="3600" dirty="0" err="1" smtClean="0">
                <a:latin typeface="Arial" panose="020B0604020202020204" pitchFamily="34" charset="0"/>
                <a:cs typeface="Arial" panose="020B0604020202020204" pitchFamily="34" charset="0"/>
              </a:rPr>
              <a:t>opada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jer</a:t>
            </a:r>
            <a:r>
              <a:rPr lang="en-US" altLang="en-US" sz="3600" dirty="0" smtClean="0">
                <a:latin typeface="Arial" panose="020B0604020202020204" pitchFamily="34" charset="0"/>
                <a:cs typeface="Arial" panose="020B0604020202020204" pitchFamily="34" charset="0"/>
              </a:rPr>
              <a:t> se </a:t>
            </a:r>
            <a:r>
              <a:rPr lang="en-US" altLang="en-US" sz="3600" dirty="0" err="1" smtClean="0">
                <a:latin typeface="Arial" panose="020B0604020202020204" pitchFamily="34" charset="0"/>
                <a:cs typeface="Arial" panose="020B0604020202020204" pitchFamily="34" charset="0"/>
              </a:rPr>
              <a:t>rast</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usporava</a:t>
            </a:r>
            <a:r>
              <a:rPr lang="en-US" altLang="en-US" sz="3600" dirty="0" smtClean="0">
                <a:latin typeface="Arial" panose="020B0604020202020204" pitchFamily="34" charset="0"/>
                <a:cs typeface="Arial" panose="020B0604020202020204" pitchFamily="34" charset="0"/>
              </a:rPr>
              <a:t> </a:t>
            </a:r>
          </a:p>
          <a:p>
            <a:pPr>
              <a:lnSpc>
                <a:spcPct val="90000"/>
              </a:lnSpc>
            </a:pPr>
            <a:r>
              <a:rPr lang="sr-Latn-RS" altLang="en-US" sz="3600" dirty="0" smtClean="0">
                <a:latin typeface="Arial" panose="020B0604020202020204" pitchFamily="34" charset="0"/>
                <a:cs typeface="Arial" panose="020B0604020202020204" pitchFamily="34" charset="0"/>
              </a:rPr>
              <a:t>V</a:t>
            </a:r>
            <a:r>
              <a:rPr lang="en-US" altLang="en-US" sz="3600" dirty="0" err="1" smtClean="0">
                <a:latin typeface="Arial" panose="020B0604020202020204" pitchFamily="34" charset="0"/>
                <a:cs typeface="Arial" panose="020B0604020202020204" pitchFamily="34" charset="0"/>
              </a:rPr>
              <a:t>oli</a:t>
            </a:r>
            <a:r>
              <a:rPr lang="en-US" altLang="en-US" sz="3600" dirty="0" smtClean="0">
                <a:latin typeface="Arial" panose="020B0604020202020204" pitchFamily="34" charset="0"/>
                <a:cs typeface="Arial" panose="020B0604020202020204" pitchFamily="34" charset="0"/>
              </a:rPr>
              <a:t> da </a:t>
            </a:r>
            <a:r>
              <a:rPr lang="en-US" altLang="en-US" sz="3600" dirty="0" err="1" smtClean="0">
                <a:latin typeface="Arial" panose="020B0604020202020204" pitchFamily="34" charset="0"/>
                <a:cs typeface="Arial" panose="020B0604020202020204" pitchFamily="34" charset="0"/>
              </a:rPr>
              <a:t>pomaže</a:t>
            </a:r>
            <a:r>
              <a:rPr lang="en-US" altLang="en-US" sz="3600" dirty="0" smtClean="0">
                <a:latin typeface="Arial" panose="020B0604020202020204" pitchFamily="34" charset="0"/>
                <a:cs typeface="Arial" panose="020B0604020202020204" pitchFamily="34" charset="0"/>
              </a:rPr>
              <a:t> u </a:t>
            </a:r>
            <a:r>
              <a:rPr lang="en-US" altLang="en-US" sz="3600" dirty="0" err="1" smtClean="0">
                <a:latin typeface="Arial" panose="020B0604020202020204" pitchFamily="34" charset="0"/>
                <a:cs typeface="Arial" panose="020B0604020202020204" pitchFamily="34" charset="0"/>
              </a:rPr>
              <a:t>kuhinji</a:t>
            </a:r>
            <a:r>
              <a:rPr lang="en-US" altLang="en-US" sz="3600" dirty="0" smtClean="0">
                <a:latin typeface="Arial" panose="020B0604020202020204" pitchFamily="34" charset="0"/>
                <a:cs typeface="Arial" panose="020B0604020202020204" pitchFamily="34" charset="0"/>
              </a:rPr>
              <a:t> </a:t>
            </a:r>
          </a:p>
          <a:p>
            <a:pPr>
              <a:lnSpc>
                <a:spcPct val="90000"/>
              </a:lnSpc>
            </a:pPr>
            <a:r>
              <a:rPr lang="sr-Latn-RS" altLang="en-US" sz="3600" dirty="0" smtClean="0">
                <a:latin typeface="Arial" panose="020B0604020202020204" pitchFamily="34" charset="0"/>
                <a:cs typeface="Arial" panose="020B0604020202020204" pitchFamily="34" charset="0"/>
              </a:rPr>
              <a:t>D</a:t>
            </a:r>
            <a:r>
              <a:rPr lang="en-US" altLang="en-US" sz="3600" dirty="0" err="1" smtClean="0">
                <a:latin typeface="Arial" panose="020B0604020202020204" pitchFamily="34" charset="0"/>
                <a:cs typeface="Arial" panose="020B0604020202020204" pitchFamily="34" charset="0"/>
              </a:rPr>
              <a:t>rži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čašu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šolju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jednom</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rukom</a:t>
            </a:r>
            <a:r>
              <a:rPr lang="en-US" altLang="en-US" sz="3600" dirty="0" smtClean="0">
                <a:latin typeface="Arial" panose="020B0604020202020204" pitchFamily="34" charset="0"/>
                <a:cs typeface="Arial" panose="020B0604020202020204" pitchFamily="34" charset="0"/>
              </a:rPr>
              <a:t> </a:t>
            </a:r>
          </a:p>
          <a:p>
            <a:pPr>
              <a:lnSpc>
                <a:spcPct val="90000"/>
              </a:lnSpc>
            </a:pPr>
            <a:r>
              <a:rPr lang="sr-Latn-RS" altLang="en-US" sz="3600" dirty="0" smtClean="0">
                <a:latin typeface="Arial" panose="020B0604020202020204" pitchFamily="34" charset="0"/>
                <a:cs typeface="Arial" panose="020B0604020202020204" pitchFamily="34" charset="0"/>
              </a:rPr>
              <a:t>K</a:t>
            </a:r>
            <a:r>
              <a:rPr lang="en-US" altLang="en-US" sz="3600" dirty="0" err="1" smtClean="0">
                <a:latin typeface="Arial" panose="020B0604020202020204" pitchFamily="34" charset="0"/>
                <a:cs typeface="Arial" panose="020B0604020202020204" pitchFamily="34" charset="0"/>
              </a:rPr>
              <a:t>ašiku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stavlja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ravno</a:t>
            </a:r>
            <a:r>
              <a:rPr lang="en-US" altLang="en-US" sz="3600" dirty="0" smtClean="0">
                <a:latin typeface="Arial" panose="020B0604020202020204" pitchFamily="34" charset="0"/>
                <a:cs typeface="Arial" panose="020B0604020202020204" pitchFamily="34" charset="0"/>
              </a:rPr>
              <a:t> u </a:t>
            </a:r>
            <a:r>
              <a:rPr lang="en-US" altLang="en-US" sz="3600" dirty="0" err="1" smtClean="0">
                <a:latin typeface="Arial" panose="020B0604020202020204" pitchFamily="34" charset="0"/>
                <a:cs typeface="Arial" panose="020B0604020202020204" pitchFamily="34" charset="0"/>
              </a:rPr>
              <a:t>usta</a:t>
            </a:r>
            <a:r>
              <a:rPr lang="en-US" altLang="en-US" sz="3600" dirty="0" smtClean="0">
                <a:latin typeface="Arial" panose="020B0604020202020204" pitchFamily="34" charset="0"/>
                <a:cs typeface="Arial" panose="020B0604020202020204" pitchFamily="34" charset="0"/>
              </a:rPr>
              <a:t> </a:t>
            </a:r>
          </a:p>
          <a:p>
            <a:pPr>
              <a:lnSpc>
                <a:spcPct val="90000"/>
              </a:lnSpc>
            </a:pPr>
            <a:r>
              <a:rPr lang="sr-Latn-RS" altLang="en-US" sz="3600" dirty="0" smtClean="0">
                <a:latin typeface="Arial" panose="020B0604020202020204" pitchFamily="34" charset="0"/>
                <a:cs typeface="Arial" panose="020B0604020202020204" pitchFamily="34" charset="0"/>
              </a:rPr>
              <a:t>B</a:t>
            </a:r>
            <a:r>
              <a:rPr lang="en-US" altLang="en-US" sz="3600" dirty="0" err="1" smtClean="0">
                <a:latin typeface="Arial" panose="020B0604020202020204" pitchFamily="34" charset="0"/>
                <a:cs typeface="Arial" panose="020B0604020202020204" pitchFamily="34" charset="0"/>
              </a:rPr>
              <a:t>olje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žvaće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hranu</a:t>
            </a:r>
            <a:r>
              <a:rPr lang="en-US" altLang="en-US" sz="3600" dirty="0" smtClean="0">
                <a:latin typeface="Arial" panose="020B0604020202020204" pitchFamily="34" charset="0"/>
                <a:cs typeface="Arial" panose="020B0604020202020204" pitchFamily="34" charset="0"/>
              </a:rPr>
              <a:t> </a:t>
            </a:r>
            <a:endParaRPr lang="sr-Latn-CS" altLang="en-US" sz="3600" dirty="0" smtClean="0">
              <a:latin typeface="Arial" panose="020B0604020202020204" pitchFamily="34" charset="0"/>
              <a:cs typeface="Arial" panose="020B0604020202020204" pitchFamily="34" charset="0"/>
            </a:endParaRPr>
          </a:p>
          <a:p>
            <a:pPr>
              <a:lnSpc>
                <a:spcPct val="90000"/>
              </a:lnSpc>
            </a:pPr>
            <a:endParaRPr lang="sr-Latn-CS" altLang="en-US" sz="36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3023" y="0"/>
            <a:ext cx="3708977" cy="24726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577" y="3316406"/>
            <a:ext cx="2580322" cy="2743200"/>
          </a:xfrm>
          <a:prstGeom prst="rect">
            <a:avLst/>
          </a:prstGeom>
        </p:spPr>
      </p:pic>
    </p:spTree>
    <p:extLst>
      <p:ext uri="{BB962C8B-B14F-4D97-AF65-F5344CB8AC3E}">
        <p14:creationId xmlns:p14="http://schemas.microsoft.com/office/powerpoint/2010/main" val="3847845164"/>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63752" y="253549"/>
            <a:ext cx="8229600" cy="1143000"/>
          </a:xfrm>
        </p:spPr>
        <p:txBody>
          <a:bodyPr>
            <a:normAutofit/>
          </a:bodyPr>
          <a:lstStyle/>
          <a:p>
            <a:r>
              <a:rPr lang="en-US" altLang="en-US" sz="4800" b="1" dirty="0" err="1" smtClean="0">
                <a:solidFill>
                  <a:srgbClr val="FF0000"/>
                </a:solidFill>
                <a:latin typeface="Arial" panose="020B0604020202020204" pitchFamily="34" charset="0"/>
                <a:cs typeface="Arial" panose="020B0604020202020204" pitchFamily="34" charset="0"/>
              </a:rPr>
              <a:t>Dete</a:t>
            </a:r>
            <a:r>
              <a:rPr lang="en-US" altLang="en-US" sz="4800" b="1" dirty="0" smtClean="0">
                <a:solidFill>
                  <a:srgbClr val="FF0000"/>
                </a:solidFill>
                <a:latin typeface="Arial" panose="020B0604020202020204" pitchFamily="34" charset="0"/>
                <a:cs typeface="Arial" panose="020B0604020202020204" pitchFamily="34" charset="0"/>
              </a:rPr>
              <a:t> od tri </a:t>
            </a:r>
            <a:r>
              <a:rPr lang="en-US" altLang="en-US" sz="4800" b="1" dirty="0" err="1" smtClean="0">
                <a:solidFill>
                  <a:srgbClr val="FF0000"/>
                </a:solidFill>
                <a:latin typeface="Arial" panose="020B0604020202020204" pitchFamily="34" charset="0"/>
                <a:cs typeface="Arial" panose="020B0604020202020204" pitchFamily="34" charset="0"/>
              </a:rPr>
              <a:t>godine</a:t>
            </a:r>
            <a:r>
              <a:rPr lang="en-US" altLang="en-US" sz="4800" b="1" dirty="0" smtClean="0">
                <a:solidFill>
                  <a:srgbClr val="FF0000"/>
                </a:solidFill>
                <a:latin typeface="Arial" panose="020B0604020202020204" pitchFamily="34" charset="0"/>
                <a:cs typeface="Arial" panose="020B0604020202020204" pitchFamily="34" charset="0"/>
              </a:rPr>
              <a:t> </a:t>
            </a:r>
            <a:r>
              <a:rPr lang="en-US" altLang="en-US" sz="4800" dirty="0" smtClean="0">
                <a:solidFill>
                  <a:srgbClr val="FF0000"/>
                </a:solidFill>
                <a:latin typeface="Arial" panose="020B0604020202020204" pitchFamily="34" charset="0"/>
                <a:cs typeface="Arial" panose="020B0604020202020204" pitchFamily="34" charset="0"/>
              </a:rPr>
              <a:t> </a:t>
            </a:r>
            <a:endParaRPr lang="sr-Latn-CS" altLang="en-US" sz="4800" dirty="0" smtClean="0">
              <a:solidFill>
                <a:srgbClr val="FF0000"/>
              </a:solidFill>
              <a:latin typeface="Arial" panose="020B0604020202020204" pitchFamily="34" charset="0"/>
              <a:cs typeface="Arial" panose="020B0604020202020204" pitchFamily="34" charset="0"/>
            </a:endParaRPr>
          </a:p>
        </p:txBody>
      </p:sp>
      <p:sp>
        <p:nvSpPr>
          <p:cNvPr id="21507" name="Rectangle 3"/>
          <p:cNvSpPr>
            <a:spLocks noGrp="1" noChangeArrowheads="1"/>
          </p:cNvSpPr>
          <p:nvPr>
            <p:ph sz="quarter" idx="1"/>
          </p:nvPr>
        </p:nvSpPr>
        <p:spPr>
          <a:xfrm>
            <a:off x="563752" y="1497629"/>
            <a:ext cx="9278203" cy="3967162"/>
          </a:xfrm>
        </p:spPr>
        <p:txBody>
          <a:bodyPr>
            <a:noAutofit/>
          </a:bodyPr>
          <a:lstStyle/>
          <a:p>
            <a:r>
              <a:rPr lang="sr-Latn-RS" altLang="en-US" sz="3600" dirty="0" smtClean="0">
                <a:latin typeface="Arial" panose="020B0604020202020204" pitchFamily="34" charset="0"/>
                <a:cs typeface="Arial" panose="020B0604020202020204" pitchFamily="34" charset="0"/>
              </a:rPr>
              <a:t>Zna da koristi </a:t>
            </a:r>
            <a:r>
              <a:rPr lang="en-US" altLang="en-US" sz="3600" dirty="0" err="1" smtClean="0">
                <a:latin typeface="Arial" panose="020B0604020202020204" pitchFamily="34" charset="0"/>
                <a:cs typeface="Arial" panose="020B0604020202020204" pitchFamily="34" charset="0"/>
              </a:rPr>
              <a:t>viljušk</a:t>
            </a:r>
            <a:r>
              <a:rPr lang="sr-Latn-RS" altLang="en-US" sz="3600" dirty="0" smtClean="0">
                <a:latin typeface="Arial" panose="020B0604020202020204" pitchFamily="34" charset="0"/>
                <a:cs typeface="Arial" panose="020B0604020202020204" pitchFamily="34" charset="0"/>
              </a:rPr>
              <a:t>u</a:t>
            </a:r>
            <a:r>
              <a:rPr lang="sr-Latn-C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kašik</a:t>
            </a:r>
            <a:r>
              <a:rPr lang="sr-Latn-RS" altLang="en-US" sz="3600" dirty="0" smtClean="0">
                <a:latin typeface="Arial" panose="020B0604020202020204" pitchFamily="34" charset="0"/>
                <a:cs typeface="Arial" panose="020B0604020202020204" pitchFamily="34" charset="0"/>
              </a:rPr>
              <a:t>u</a:t>
            </a:r>
            <a:endParaRPr lang="en-US" altLang="en-US" sz="3600" dirty="0" smtClean="0">
              <a:latin typeface="Arial" panose="020B0604020202020204" pitchFamily="34" charset="0"/>
              <a:cs typeface="Arial" panose="020B0604020202020204" pitchFamily="34" charset="0"/>
            </a:endParaRPr>
          </a:p>
          <a:p>
            <a:r>
              <a:rPr lang="sr-Latn-RS" altLang="en-US" sz="3600" dirty="0" smtClean="0">
                <a:latin typeface="Arial" panose="020B0604020202020204" pitchFamily="34" charset="0"/>
                <a:cs typeface="Arial" panose="020B0604020202020204" pitchFamily="34" charset="0"/>
              </a:rPr>
              <a:t>T</a:t>
            </a:r>
            <a:r>
              <a:rPr lang="en-US" altLang="en-US" sz="3600" dirty="0" err="1" smtClean="0">
                <a:latin typeface="Arial" panose="020B0604020202020204" pitchFamily="34" charset="0"/>
                <a:cs typeface="Arial" panose="020B0604020202020204" pitchFamily="34" charset="0"/>
              </a:rPr>
              <a:t>raži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omiljenu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hranu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zahteva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slatkiše</a:t>
            </a:r>
            <a:r>
              <a:rPr lang="en-US" altLang="en-US" sz="3600" dirty="0" smtClean="0">
                <a:latin typeface="Arial" panose="020B0604020202020204" pitchFamily="34" charset="0"/>
                <a:cs typeface="Arial" panose="020B0604020202020204" pitchFamily="34" charset="0"/>
              </a:rPr>
              <a:t>) </a:t>
            </a:r>
          </a:p>
          <a:p>
            <a:r>
              <a:rPr lang="sr-Latn-RS" altLang="en-US" sz="3600" dirty="0" smtClean="0">
                <a:latin typeface="Arial" panose="020B0604020202020204" pitchFamily="34" charset="0"/>
                <a:cs typeface="Arial" panose="020B0604020202020204" pitchFamily="34" charset="0"/>
              </a:rPr>
              <a:t>Z</a:t>
            </a:r>
            <a:r>
              <a:rPr lang="en-US" altLang="en-US" sz="3600" dirty="0" err="1" smtClean="0">
                <a:latin typeface="Arial" panose="020B0604020202020204" pitchFamily="34" charset="0"/>
                <a:cs typeface="Arial" panose="020B0604020202020204" pitchFamily="34" charset="0"/>
              </a:rPr>
              <a:t>ahteva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jednu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vrstu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hrane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nekoliko</a:t>
            </a:r>
            <a:r>
              <a:rPr lang="en-US" altLang="en-US" sz="3600" dirty="0" smtClean="0">
                <a:latin typeface="Arial" panose="020B0604020202020204" pitchFamily="34" charset="0"/>
                <a:cs typeface="Arial" panose="020B0604020202020204" pitchFamily="34" charset="0"/>
              </a:rPr>
              <a:t> dana </a:t>
            </a:r>
          </a:p>
          <a:p>
            <a:r>
              <a:rPr lang="sr-Latn-RS" altLang="en-US" sz="3600" dirty="0" smtClean="0">
                <a:latin typeface="Arial" panose="020B0604020202020204" pitchFamily="34" charset="0"/>
                <a:cs typeface="Arial" panose="020B0604020202020204" pitchFamily="34" charset="0"/>
              </a:rPr>
              <a:t>U</a:t>
            </a:r>
            <a:r>
              <a:rPr lang="en-US" altLang="en-US" sz="3600" dirty="0" err="1" smtClean="0">
                <a:latin typeface="Arial" panose="020B0604020202020204" pitchFamily="34" charset="0"/>
                <a:cs typeface="Arial" panose="020B0604020202020204" pitchFamily="34" charset="0"/>
              </a:rPr>
              <a:t>glavnom</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više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voli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sirovo</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povrće</a:t>
            </a:r>
            <a:r>
              <a:rPr lang="en-US" altLang="en-US" sz="3600" dirty="0" smtClean="0">
                <a:latin typeface="Arial" panose="020B0604020202020204" pitchFamily="34" charset="0"/>
                <a:cs typeface="Arial" panose="020B0604020202020204" pitchFamily="34" charset="0"/>
              </a:rPr>
              <a:t> od </a:t>
            </a:r>
            <a:r>
              <a:rPr lang="en-US" altLang="en-US" sz="3600" dirty="0" err="1" smtClean="0">
                <a:latin typeface="Arial" panose="020B0604020202020204" pitchFamily="34" charset="0"/>
                <a:cs typeface="Arial" panose="020B0604020202020204" pitchFamily="34" charset="0"/>
              </a:rPr>
              <a:t>kuvanog</a:t>
            </a:r>
            <a:r>
              <a:rPr lang="en-US" altLang="en-US" sz="3600" dirty="0" smtClean="0">
                <a:latin typeface="Arial" panose="020B0604020202020204" pitchFamily="34" charset="0"/>
                <a:cs typeface="Arial" panose="020B0604020202020204" pitchFamily="34" charset="0"/>
              </a:rPr>
              <a:t> </a:t>
            </a:r>
          </a:p>
          <a:p>
            <a:r>
              <a:rPr lang="sr-Latn-RS" altLang="en-US" sz="3600" dirty="0" smtClean="0">
                <a:latin typeface="Arial" panose="020B0604020202020204" pitchFamily="34" charset="0"/>
                <a:cs typeface="Arial" panose="020B0604020202020204" pitchFamily="34" charset="0"/>
              </a:rPr>
              <a:t>Voli da </a:t>
            </a:r>
            <a:r>
              <a:rPr lang="en-US" altLang="en-US" sz="3600" dirty="0" smtClean="0">
                <a:latin typeface="Arial" panose="020B0604020202020204" pitchFamily="34" charset="0"/>
                <a:cs typeface="Arial" panose="020B0604020202020204" pitchFamily="34" charset="0"/>
              </a:rPr>
              <a:t>se </a:t>
            </a:r>
            <a:r>
              <a:rPr lang="en-US" altLang="en-US" sz="3600" dirty="0" err="1" smtClean="0">
                <a:latin typeface="Arial" panose="020B0604020202020204" pitchFamily="34" charset="0"/>
                <a:cs typeface="Arial" panose="020B0604020202020204" pitchFamily="34" charset="0"/>
              </a:rPr>
              <a:t>igra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spremanja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hrane</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serviranja</a:t>
            </a:r>
            <a:r>
              <a:rPr lang="en-US" altLang="en-US" sz="3600" dirty="0" smtClean="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727" y="439399"/>
            <a:ext cx="2154852" cy="2808768"/>
          </a:xfrm>
          <a:prstGeom prst="rect">
            <a:avLst/>
          </a:prstGeom>
        </p:spPr>
      </p:pic>
    </p:spTree>
    <p:extLst>
      <p:ext uri="{BB962C8B-B14F-4D97-AF65-F5344CB8AC3E}">
        <p14:creationId xmlns:p14="http://schemas.microsoft.com/office/powerpoint/2010/main" val="274806169"/>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01439" y="370172"/>
            <a:ext cx="8569325" cy="1143000"/>
          </a:xfrm>
        </p:spPr>
        <p:txBody>
          <a:bodyPr>
            <a:noAutofit/>
          </a:bodyPr>
          <a:lstStyle/>
          <a:p>
            <a:pPr>
              <a:defRPr/>
            </a:pPr>
            <a:r>
              <a:rPr lang="en-US" b="1" dirty="0" smtClean="0">
                <a:solidFill>
                  <a:srgbClr val="FF0000"/>
                </a:solidFill>
                <a:latin typeface="Arial" pitchFamily="34" charset="0"/>
                <a:cs typeface="Arial" pitchFamily="34" charset="0"/>
              </a:rPr>
              <a:t>Sa </a:t>
            </a:r>
            <a:r>
              <a:rPr lang="en-US" b="1" dirty="0" err="1" smtClean="0">
                <a:solidFill>
                  <a:srgbClr val="FF0000"/>
                </a:solidFill>
                <a:latin typeface="Arial" pitchFamily="34" charset="0"/>
                <a:cs typeface="Arial" pitchFamily="34" charset="0"/>
              </a:rPr>
              <a:t>navršene</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četiri</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godine</a:t>
            </a:r>
            <a:r>
              <a:rPr lang="en-US" b="1" dirty="0" smtClean="0">
                <a:solidFill>
                  <a:srgbClr val="FF0000"/>
                </a:solidFill>
                <a:latin typeface="Arial" pitchFamily="34" charset="0"/>
                <a:cs typeface="Arial" pitchFamily="34" charset="0"/>
              </a:rPr>
              <a:t> </a:t>
            </a:r>
            <a:r>
              <a:rPr lang="sr-Latn-RS" b="1" dirty="0" smtClean="0">
                <a:solidFill>
                  <a:srgbClr val="FF0000"/>
                </a:solidFill>
                <a:latin typeface="Arial" pitchFamily="34" charset="0"/>
                <a:cs typeface="Arial" pitchFamily="34" charset="0"/>
              </a:rPr>
              <a:t>p</a:t>
            </a:r>
            <a:r>
              <a:rPr lang="en-US" b="1" dirty="0" err="1" smtClean="0">
                <a:solidFill>
                  <a:srgbClr val="FF0000"/>
                </a:solidFill>
                <a:latin typeface="Arial" pitchFamily="34" charset="0"/>
                <a:cs typeface="Arial" pitchFamily="34" charset="0"/>
              </a:rPr>
              <a:t>redškolsko</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dete</a:t>
            </a:r>
            <a:r>
              <a:rPr lang="en-US" b="1" dirty="0" smtClean="0">
                <a:solidFill>
                  <a:srgbClr val="FF0000"/>
                </a:solidFill>
                <a:latin typeface="Arial" pitchFamily="34" charset="0"/>
                <a:cs typeface="Arial" pitchFamily="34" charset="0"/>
              </a:rPr>
              <a:t>:</a:t>
            </a:r>
            <a:r>
              <a:rPr lang="en-US" dirty="0" smtClean="0">
                <a:solidFill>
                  <a:srgbClr val="FF0000"/>
                </a:solidFill>
                <a:latin typeface="Arial" pitchFamily="34" charset="0"/>
                <a:cs typeface="Arial" pitchFamily="34" charset="0"/>
              </a:rPr>
              <a:t> </a:t>
            </a:r>
            <a:endParaRPr lang="sr-Latn-CS" dirty="0" smtClean="0">
              <a:solidFill>
                <a:srgbClr val="FF0000"/>
              </a:solidFill>
              <a:latin typeface="Arial" pitchFamily="34" charset="0"/>
              <a:cs typeface="Arial" pitchFamily="34" charset="0"/>
            </a:endParaRPr>
          </a:p>
        </p:txBody>
      </p:sp>
      <p:sp>
        <p:nvSpPr>
          <p:cNvPr id="22531" name="Rectangle 3"/>
          <p:cNvSpPr>
            <a:spLocks noGrp="1" noChangeArrowheads="1"/>
          </p:cNvSpPr>
          <p:nvPr>
            <p:ph sz="quarter" idx="1"/>
          </p:nvPr>
        </p:nvSpPr>
        <p:spPr>
          <a:xfrm>
            <a:off x="871301" y="2183216"/>
            <a:ext cx="8229600" cy="3773488"/>
          </a:xfrm>
        </p:spPr>
        <p:txBody>
          <a:bodyPr>
            <a:normAutofit/>
          </a:bodyPr>
          <a:lstStyle/>
          <a:p>
            <a:r>
              <a:rPr lang="sr-Latn-RS" altLang="en-US" sz="4000" dirty="0" smtClean="0">
                <a:latin typeface="Arial" panose="020B0604020202020204" pitchFamily="34" charset="0"/>
                <a:cs typeface="Arial" panose="020B0604020202020204" pitchFamily="34" charset="0"/>
              </a:rPr>
              <a:t>Z</a:t>
            </a:r>
            <a:r>
              <a:rPr lang="en-US" altLang="en-US" sz="4000" dirty="0" smtClean="0">
                <a:latin typeface="Arial" panose="020B0604020202020204" pitchFamily="34" charset="0"/>
                <a:cs typeface="Arial" panose="020B0604020202020204" pitchFamily="34" charset="0"/>
              </a:rPr>
              <a:t>a </a:t>
            </a:r>
            <a:r>
              <a:rPr lang="en-US" altLang="en-US" sz="4000" dirty="0" err="1" smtClean="0">
                <a:latin typeface="Arial" panose="020B0604020202020204" pitchFamily="34" charset="0"/>
                <a:cs typeface="Arial" panose="020B0604020202020204" pitchFamily="34" charset="0"/>
              </a:rPr>
              <a:t>vreme</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obroka</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voli</a:t>
            </a:r>
            <a:r>
              <a:rPr lang="en-US" altLang="en-US" sz="4000" dirty="0" smtClean="0">
                <a:latin typeface="Arial" panose="020B0604020202020204" pitchFamily="34" charset="0"/>
                <a:cs typeface="Arial" panose="020B0604020202020204" pitchFamily="34" charset="0"/>
              </a:rPr>
              <a:t> da </a:t>
            </a:r>
            <a:r>
              <a:rPr lang="en-US" altLang="en-US" sz="4000" dirty="0" err="1" smtClean="0">
                <a:latin typeface="Arial" panose="020B0604020202020204" pitchFamily="34" charset="0"/>
                <a:cs typeface="Arial" panose="020B0604020202020204" pitchFamily="34" charset="0"/>
              </a:rPr>
              <a:t>priča</a:t>
            </a:r>
            <a:r>
              <a:rPr lang="en-US" altLang="en-US" sz="4000" dirty="0" smtClean="0">
                <a:latin typeface="Arial" panose="020B0604020202020204" pitchFamily="34" charset="0"/>
                <a:cs typeface="Arial" panose="020B0604020202020204" pitchFamily="34" charset="0"/>
              </a:rPr>
              <a:t> </a:t>
            </a:r>
          </a:p>
          <a:p>
            <a:r>
              <a:rPr lang="sr-Latn-RS" altLang="en-US" sz="4000" dirty="0" smtClean="0">
                <a:latin typeface="Arial" panose="020B0604020202020204" pitchFamily="34" charset="0"/>
                <a:cs typeface="Arial" panose="020B0604020202020204" pitchFamily="34" charset="0"/>
              </a:rPr>
              <a:t>M</a:t>
            </a:r>
            <a:r>
              <a:rPr lang="en-US" altLang="en-US" sz="4000" dirty="0" err="1" smtClean="0">
                <a:latin typeface="Arial" panose="020B0604020202020204" pitchFamily="34" charset="0"/>
                <a:cs typeface="Arial" panose="020B0604020202020204" pitchFamily="34" charset="0"/>
              </a:rPr>
              <a:t>ože</a:t>
            </a:r>
            <a:r>
              <a:rPr lang="en-US" altLang="en-US" sz="4000" dirty="0" smtClean="0">
                <a:latin typeface="Arial" panose="020B0604020202020204" pitchFamily="34" charset="0"/>
                <a:cs typeface="Arial" panose="020B0604020202020204" pitchFamily="34" charset="0"/>
              </a:rPr>
              <a:t> da </a:t>
            </a:r>
            <a:r>
              <a:rPr lang="en-US" altLang="en-US" sz="4000" dirty="0" err="1" smtClean="0">
                <a:latin typeface="Arial" panose="020B0604020202020204" pitchFamily="34" charset="0"/>
                <a:cs typeface="Arial" panose="020B0604020202020204" pitchFamily="34" charset="0"/>
              </a:rPr>
              <a:t>jede</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tvrdu</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hranu</a:t>
            </a:r>
            <a:r>
              <a:rPr lang="en-US" altLang="en-US" sz="4000" dirty="0" smtClean="0">
                <a:latin typeface="Arial" panose="020B0604020202020204" pitchFamily="34" charset="0"/>
                <a:cs typeface="Arial" panose="020B0604020202020204" pitchFamily="34" charset="0"/>
              </a:rPr>
              <a:t> </a:t>
            </a:r>
          </a:p>
          <a:p>
            <a:r>
              <a:rPr lang="sr-Latn-RS" altLang="en-US" sz="4000" dirty="0" smtClean="0">
                <a:latin typeface="Arial" panose="020B0604020202020204" pitchFamily="34" charset="0"/>
                <a:cs typeface="Arial" panose="020B0604020202020204" pitchFamily="34" charset="0"/>
              </a:rPr>
              <a:t>V</a:t>
            </a:r>
            <a:r>
              <a:rPr lang="en-US" altLang="en-US" sz="4000" dirty="0" err="1" smtClean="0">
                <a:latin typeface="Arial" panose="020B0604020202020204" pitchFamily="34" charset="0"/>
                <a:cs typeface="Arial" panose="020B0604020202020204" pitchFamily="34" charset="0"/>
              </a:rPr>
              <a:t>iše</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voli</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obojenu</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atraktivnu</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hranu</a:t>
            </a:r>
            <a:r>
              <a:rPr lang="en-US" altLang="en-US" sz="4000" dirty="0" smtClean="0">
                <a:latin typeface="Arial" panose="020B0604020202020204" pitchFamily="34" charset="0"/>
                <a:cs typeface="Arial" panose="020B0604020202020204" pitchFamily="34" charset="0"/>
              </a:rPr>
              <a:t> </a:t>
            </a:r>
          </a:p>
          <a:p>
            <a:r>
              <a:rPr lang="sr-Latn-RS" altLang="en-US" sz="4000" dirty="0" smtClean="0">
                <a:latin typeface="Arial" panose="020B0604020202020204" pitchFamily="34" charset="0"/>
                <a:cs typeface="Arial" panose="020B0604020202020204" pitchFamily="34" charset="0"/>
              </a:rPr>
              <a:t>K</a:t>
            </a:r>
            <a:r>
              <a:rPr lang="en-US" altLang="en-US" sz="4000" dirty="0" err="1" smtClean="0">
                <a:latin typeface="Arial" panose="020B0604020202020204" pitchFamily="34" charset="0"/>
                <a:cs typeface="Arial" panose="020B0604020202020204" pitchFamily="34" charset="0"/>
              </a:rPr>
              <a:t>oristi</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viljušku</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i</a:t>
            </a:r>
            <a:r>
              <a:rPr lang="en-US" altLang="en-US" sz="4000" dirty="0" smtClean="0">
                <a:latin typeface="Arial" panose="020B0604020202020204" pitchFamily="34" charset="0"/>
                <a:cs typeface="Arial" panose="020B0604020202020204" pitchFamily="34" charset="0"/>
              </a:rPr>
              <a:t> </a:t>
            </a:r>
            <a:r>
              <a:rPr lang="en-US" altLang="en-US" sz="4000" dirty="0" err="1" smtClean="0">
                <a:latin typeface="Arial" panose="020B0604020202020204" pitchFamily="34" charset="0"/>
                <a:cs typeface="Arial" panose="020B0604020202020204" pitchFamily="34" charset="0"/>
              </a:rPr>
              <a:t>nož</a:t>
            </a:r>
            <a:r>
              <a:rPr lang="en-US" altLang="en-US" sz="4000" dirty="0" smtClean="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8414" y="370172"/>
            <a:ext cx="2240278" cy="3311265"/>
          </a:xfrm>
          <a:prstGeom prst="rect">
            <a:avLst/>
          </a:prstGeom>
        </p:spPr>
      </p:pic>
    </p:spTree>
    <p:extLst>
      <p:ext uri="{BB962C8B-B14F-4D97-AF65-F5344CB8AC3E}">
        <p14:creationId xmlns:p14="http://schemas.microsoft.com/office/powerpoint/2010/main" val="799219610"/>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10904" y="365125"/>
            <a:ext cx="10515600" cy="1325563"/>
          </a:xfrm>
        </p:spPr>
        <p:txBody>
          <a:bodyPr>
            <a:normAutofit/>
          </a:bodyPr>
          <a:lstStyle/>
          <a:p>
            <a:r>
              <a:rPr lang="en-US" altLang="en-US" sz="4800" b="1" dirty="0" err="1" smtClean="0">
                <a:solidFill>
                  <a:srgbClr val="FF0000"/>
                </a:solidFill>
                <a:latin typeface="Arial" panose="020B0604020202020204" pitchFamily="34" charset="0"/>
                <a:cs typeface="Arial" panose="020B0604020202020204" pitchFamily="34" charset="0"/>
              </a:rPr>
              <a:t>Ishrana</a:t>
            </a:r>
            <a:r>
              <a:rPr lang="en-US" altLang="en-US" sz="4800" b="1" dirty="0" smtClean="0">
                <a:solidFill>
                  <a:srgbClr val="FF0000"/>
                </a:solidFill>
                <a:latin typeface="Arial" panose="020B0604020202020204" pitchFamily="34" charset="0"/>
                <a:cs typeface="Arial" panose="020B0604020202020204" pitchFamily="34" charset="0"/>
              </a:rPr>
              <a:t> </a:t>
            </a:r>
            <a:r>
              <a:rPr lang="en-US" altLang="en-US" sz="4800" b="1" dirty="0" err="1" smtClean="0">
                <a:solidFill>
                  <a:srgbClr val="FF0000"/>
                </a:solidFill>
                <a:latin typeface="Arial" panose="020B0604020202020204" pitchFamily="34" charset="0"/>
                <a:cs typeface="Arial" panose="020B0604020202020204" pitchFamily="34" charset="0"/>
              </a:rPr>
              <a:t>dece</a:t>
            </a:r>
            <a:r>
              <a:rPr lang="en-US" altLang="en-US" sz="4800" b="1" dirty="0" smtClean="0">
                <a:solidFill>
                  <a:srgbClr val="FF0000"/>
                </a:solidFill>
                <a:latin typeface="Arial" panose="020B0604020202020204" pitchFamily="34" charset="0"/>
                <a:cs typeface="Arial" panose="020B0604020202020204" pitchFamily="34" charset="0"/>
              </a:rPr>
              <a:t> od </a:t>
            </a:r>
            <a:r>
              <a:rPr lang="en-US" altLang="en-US" sz="4800" b="1" dirty="0" smtClean="0">
                <a:solidFill>
                  <a:srgbClr val="FF0000"/>
                </a:solidFill>
                <a:latin typeface="Arial" panose="020B0604020202020204" pitchFamily="34" charset="0"/>
                <a:cs typeface="Arial" panose="020B0604020202020204" pitchFamily="34" charset="0"/>
              </a:rPr>
              <a:t>5</a:t>
            </a:r>
            <a:r>
              <a:rPr lang="sr-Cyrl-RS" altLang="en-US" sz="4800" b="1" dirty="0" smtClean="0">
                <a:solidFill>
                  <a:srgbClr val="FF0000"/>
                </a:solidFill>
                <a:latin typeface="Arial" panose="020B0604020202020204" pitchFamily="34" charset="0"/>
                <a:cs typeface="Arial" panose="020B0604020202020204" pitchFamily="34" charset="0"/>
              </a:rPr>
              <a:t> </a:t>
            </a:r>
            <a:r>
              <a:rPr lang="sr-Latn-RS" altLang="en-US" sz="4800" b="1" dirty="0" smtClean="0">
                <a:solidFill>
                  <a:srgbClr val="FF0000"/>
                </a:solidFill>
                <a:latin typeface="Arial" panose="020B0604020202020204" pitchFamily="34" charset="0"/>
                <a:cs typeface="Arial" panose="020B0604020202020204" pitchFamily="34" charset="0"/>
              </a:rPr>
              <a:t>do </a:t>
            </a:r>
            <a:r>
              <a:rPr lang="en-US" altLang="en-US" sz="4800" b="1" dirty="0" smtClean="0">
                <a:solidFill>
                  <a:srgbClr val="FF0000"/>
                </a:solidFill>
                <a:latin typeface="Arial" panose="020B0604020202020204" pitchFamily="34" charset="0"/>
                <a:cs typeface="Arial" panose="020B0604020202020204" pitchFamily="34" charset="0"/>
              </a:rPr>
              <a:t>7 </a:t>
            </a:r>
            <a:r>
              <a:rPr lang="en-US" altLang="en-US" sz="4800" b="1" dirty="0" err="1" smtClean="0">
                <a:solidFill>
                  <a:srgbClr val="FF0000"/>
                </a:solidFill>
                <a:latin typeface="Arial" panose="020B0604020202020204" pitchFamily="34" charset="0"/>
                <a:cs typeface="Arial" panose="020B0604020202020204" pitchFamily="34" charset="0"/>
              </a:rPr>
              <a:t>godina</a:t>
            </a:r>
            <a:endParaRPr lang="sr-Latn-CS" altLang="en-US" sz="4800" b="1" dirty="0" smtClean="0">
              <a:solidFill>
                <a:srgbClr val="FF0000"/>
              </a:solidFill>
              <a:latin typeface="Arial" panose="020B0604020202020204" pitchFamily="34" charset="0"/>
              <a:cs typeface="Arial" panose="020B0604020202020204" pitchFamily="34" charset="0"/>
            </a:endParaRPr>
          </a:p>
        </p:txBody>
      </p:sp>
      <p:sp>
        <p:nvSpPr>
          <p:cNvPr id="23555" name="Rectangle 3"/>
          <p:cNvSpPr>
            <a:spLocks noGrp="1" noChangeArrowheads="1"/>
          </p:cNvSpPr>
          <p:nvPr>
            <p:ph sz="quarter" idx="1"/>
          </p:nvPr>
        </p:nvSpPr>
        <p:spPr>
          <a:xfrm>
            <a:off x="824552" y="1949949"/>
            <a:ext cx="8229600" cy="2417335"/>
          </a:xfrm>
        </p:spPr>
        <p:txBody>
          <a:bodyPr>
            <a:normAutofit/>
          </a:bodyPr>
          <a:lstStyle/>
          <a:p>
            <a:r>
              <a:rPr lang="sr-Latn-CS" altLang="en-US" sz="3600" dirty="0" smtClean="0">
                <a:latin typeface="Arial" panose="020B0604020202020204" pitchFamily="34" charset="0"/>
                <a:cs typeface="Arial" panose="020B0604020202020204" pitchFamily="34" charset="0"/>
              </a:rPr>
              <a:t>Više m</a:t>
            </a:r>
            <a:r>
              <a:rPr lang="en-US" altLang="en-US" sz="3600" dirty="0" err="1" smtClean="0">
                <a:latin typeface="Arial" panose="020B0604020202020204" pitchFamily="34" charset="0"/>
                <a:cs typeface="Arial" panose="020B0604020202020204" pitchFamily="34" charset="0"/>
              </a:rPr>
              <a:t>ali</a:t>
            </a:r>
            <a:r>
              <a:rPr lang="sr-Latn-RS" altLang="en-US" sz="3600" dirty="0" smtClean="0">
                <a:latin typeface="Arial" panose="020B0604020202020204" pitchFamily="34" charset="0"/>
                <a:cs typeface="Arial" panose="020B0604020202020204" pitchFamily="34" charset="0"/>
              </a:rPr>
              <a:t>h</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obro</a:t>
            </a:r>
            <a:r>
              <a:rPr lang="sr-Latn-RS" altLang="en-US" sz="3600" dirty="0" smtClean="0">
                <a:latin typeface="Arial" panose="020B0604020202020204" pitchFamily="34" charset="0"/>
                <a:cs typeface="Arial" panose="020B0604020202020204" pitchFamily="34" charset="0"/>
              </a:rPr>
              <a:t>ka</a:t>
            </a:r>
            <a:r>
              <a:rPr lang="en-US" altLang="en-US" sz="3600" dirty="0" smtClean="0">
                <a:latin typeface="Arial" panose="020B0604020202020204" pitchFamily="34" charset="0"/>
                <a:cs typeface="Arial" panose="020B0604020202020204" pitchFamily="34" charset="0"/>
              </a:rPr>
              <a:t> </a:t>
            </a:r>
            <a:endParaRPr lang="sr-Latn-CS" altLang="en-US" sz="3600" dirty="0" smtClean="0">
              <a:latin typeface="Arial" panose="020B0604020202020204" pitchFamily="34" charset="0"/>
              <a:cs typeface="Arial" panose="020B0604020202020204" pitchFamily="34" charset="0"/>
            </a:endParaRPr>
          </a:p>
          <a:p>
            <a:r>
              <a:rPr lang="sr-Latn-CS" altLang="en-US" sz="3600" dirty="0" smtClean="0">
                <a:latin typeface="Arial" panose="020B0604020202020204" pitchFamily="34" charset="0"/>
                <a:cs typeface="Arial" panose="020B0604020202020204" pitchFamily="34" charset="0"/>
              </a:rPr>
              <a:t>P</a:t>
            </a:r>
            <a:r>
              <a:rPr lang="en-US" altLang="en-US" sz="3600" dirty="0" err="1" smtClean="0">
                <a:latin typeface="Arial" panose="020B0604020202020204" pitchFamily="34" charset="0"/>
                <a:cs typeface="Arial" panose="020B0604020202020204" pitchFamily="34" charset="0"/>
              </a:rPr>
              <a:t>ri</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kraju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predškolskog</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uzrasta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deca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obično</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počinju</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više</a:t>
            </a:r>
            <a:r>
              <a:rPr lang="en-US" altLang="en-US" sz="3600" dirty="0" smtClean="0">
                <a:latin typeface="Arial" panose="020B0604020202020204" pitchFamily="34" charset="0"/>
                <a:cs typeface="Arial" panose="020B0604020202020204" pitchFamily="34" charset="0"/>
              </a:rPr>
              <a:t> da </a:t>
            </a:r>
            <a:r>
              <a:rPr lang="en-US" altLang="en-US" sz="3600" dirty="0" err="1" smtClean="0">
                <a:latin typeface="Arial" panose="020B0604020202020204" pitchFamily="34" charset="0"/>
                <a:cs typeface="Arial" panose="020B0604020202020204" pitchFamily="34" charset="0"/>
              </a:rPr>
              <a:t>jedu</a:t>
            </a:r>
            <a:r>
              <a:rPr lang="sr-Latn-CS" altLang="en-US" sz="3600" dirty="0" smtClean="0">
                <a:latin typeface="Arial" panose="020B0604020202020204" pitchFamily="34" charset="0"/>
                <a:cs typeface="Arial" panose="020B0604020202020204" pitchFamily="34" charset="0"/>
              </a:rPr>
              <a:t> </a:t>
            </a:r>
          </a:p>
          <a:p>
            <a:r>
              <a:rPr lang="sr-Latn-CS" altLang="en-US" sz="3600" dirty="0" smtClean="0">
                <a:latin typeface="Arial" panose="020B0604020202020204" pitchFamily="34" charset="0"/>
                <a:cs typeface="Arial" panose="020B0604020202020204" pitchFamily="34" charset="0"/>
              </a:rPr>
              <a:t>P</a:t>
            </a:r>
            <a:r>
              <a:rPr lang="en-US" altLang="en-US" sz="3600" dirty="0" err="1" smtClean="0">
                <a:latin typeface="Arial" panose="020B0604020202020204" pitchFamily="34" charset="0"/>
                <a:cs typeface="Arial" panose="020B0604020202020204" pitchFamily="34" charset="0"/>
              </a:rPr>
              <a:t>ravo</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na</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izbor</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hrane</a:t>
            </a:r>
            <a:r>
              <a:rPr lang="en-US" altLang="en-US" sz="3600" dirty="0" smtClean="0"/>
              <a:t> </a:t>
            </a:r>
            <a:endParaRPr lang="sr-Latn-CS" altLang="en-US" sz="36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2615" y="365125"/>
            <a:ext cx="2114398" cy="283692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982" y="3832479"/>
            <a:ext cx="2148428" cy="28118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7534" y="3865829"/>
            <a:ext cx="2409479" cy="2778498"/>
          </a:xfrm>
          <a:prstGeom prst="rect">
            <a:avLst/>
          </a:prstGeom>
        </p:spPr>
      </p:pic>
    </p:spTree>
    <p:extLst>
      <p:ext uri="{BB962C8B-B14F-4D97-AF65-F5344CB8AC3E}">
        <p14:creationId xmlns:p14="http://schemas.microsoft.com/office/powerpoint/2010/main" val="56777715"/>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0402" y="297076"/>
            <a:ext cx="11458433" cy="5312154"/>
          </a:xfrm>
        </p:spPr>
        <p:txBody>
          <a:bodyPr>
            <a:noAutofit/>
          </a:bodyPr>
          <a:lstStyle/>
          <a:p>
            <a:pPr marL="274320" indent="-274320" algn="just">
              <a:spcBef>
                <a:spcPts val="580"/>
              </a:spcBef>
              <a:buNone/>
              <a:defRPr/>
            </a:pPr>
            <a:r>
              <a:rPr lang="sr-Latn-CS" sz="3200" dirty="0">
                <a:latin typeface="Arial" pitchFamily="34" charset="0"/>
                <a:cs typeface="Arial" pitchFamily="34" charset="0"/>
              </a:rPr>
              <a:t>Obroci za decu moraju biti planirani u skladu sa grupama namirnica i u skladu sa piramidom ishrane. </a:t>
            </a:r>
            <a:endParaRPr lang="sr-Latn-CS" sz="3200" dirty="0" smtClean="0">
              <a:latin typeface="Arial" pitchFamily="34" charset="0"/>
              <a:cs typeface="Arial" pitchFamily="34" charset="0"/>
            </a:endParaRPr>
          </a:p>
          <a:p>
            <a:pPr marL="274320" indent="-274320" algn="just">
              <a:spcBef>
                <a:spcPts val="580"/>
              </a:spcBef>
              <a:buNone/>
              <a:defRPr/>
            </a:pPr>
            <a:endParaRPr lang="sr-Latn-CS" sz="1800" dirty="0">
              <a:latin typeface="Arial" pitchFamily="34" charset="0"/>
              <a:cs typeface="Arial" pitchFamily="34" charset="0"/>
            </a:endParaRPr>
          </a:p>
          <a:p>
            <a:pPr marL="274320" indent="-274320" algn="just">
              <a:spcBef>
                <a:spcPts val="580"/>
              </a:spcBef>
              <a:buNone/>
              <a:defRPr/>
            </a:pPr>
            <a:r>
              <a:rPr lang="sr-Latn-CS" sz="3200" dirty="0">
                <a:latin typeface="Arial" pitchFamily="34" charset="0"/>
                <a:cs typeface="Arial" pitchFamily="34" charset="0"/>
              </a:rPr>
              <a:t>U ishrani </a:t>
            </a:r>
            <a:r>
              <a:rPr lang="sr-Latn-CS" sz="3200" b="1" i="1" dirty="0">
                <a:latin typeface="Arial" pitchFamily="34" charset="0"/>
                <a:cs typeface="Arial" pitchFamily="34" charset="0"/>
              </a:rPr>
              <a:t>male dece</a:t>
            </a:r>
            <a:r>
              <a:rPr lang="sr-Latn-CS" sz="3200" b="1" dirty="0">
                <a:latin typeface="Arial" pitchFamily="34" charset="0"/>
                <a:cs typeface="Arial" pitchFamily="34" charset="0"/>
              </a:rPr>
              <a:t> </a:t>
            </a:r>
            <a:r>
              <a:rPr lang="sr-Latn-CS" sz="3200" dirty="0">
                <a:latin typeface="Arial" pitchFamily="34" charset="0"/>
                <a:cs typeface="Arial" pitchFamily="34" charset="0"/>
              </a:rPr>
              <a:t>roditelji ili staratelji moraju voditi računa o namirnicama koje deca unose u usta prstima (krupnije isečene namirnice, voće, ponekad slatkiši i grickalice</a:t>
            </a:r>
            <a:r>
              <a:rPr lang="sr-Latn-CS" sz="3200" dirty="0" smtClean="0">
                <a:latin typeface="Arial" pitchFamily="34" charset="0"/>
                <a:cs typeface="Arial" pitchFamily="34" charset="0"/>
              </a:rPr>
              <a:t>).</a:t>
            </a:r>
          </a:p>
          <a:p>
            <a:pPr marL="274320" indent="-274320" algn="just">
              <a:spcBef>
                <a:spcPts val="580"/>
              </a:spcBef>
              <a:buNone/>
              <a:defRPr/>
            </a:pPr>
            <a:endParaRPr lang="sr-Cyrl-CS" sz="1800" dirty="0">
              <a:latin typeface="Arial" pitchFamily="34" charset="0"/>
              <a:cs typeface="Arial" pitchFamily="34" charset="0"/>
            </a:endParaRPr>
          </a:p>
          <a:p>
            <a:pPr marL="274320" indent="-274320" algn="just">
              <a:spcBef>
                <a:spcPts val="580"/>
              </a:spcBef>
              <a:buNone/>
              <a:defRPr/>
            </a:pPr>
            <a:r>
              <a:rPr lang="sr-Cyrl-CS" sz="3200" dirty="0">
                <a:latin typeface="Arial" pitchFamily="34" charset="0"/>
                <a:cs typeface="Arial" pitchFamily="34" charset="0"/>
              </a:rPr>
              <a:t>Tekstura, odnosno čvrstina namirnice</a:t>
            </a:r>
            <a:r>
              <a:rPr lang="sr-Latn-CS" sz="3200" dirty="0">
                <a:latin typeface="Arial" pitchFamily="34" charset="0"/>
                <a:cs typeface="Arial" pitchFamily="34" charset="0"/>
              </a:rPr>
              <a:t>,</a:t>
            </a:r>
            <a:r>
              <a:rPr lang="sr-Cyrl-CS" sz="3200" dirty="0">
                <a:latin typeface="Arial" pitchFamily="34" charset="0"/>
                <a:cs typeface="Arial" pitchFamily="34" charset="0"/>
              </a:rPr>
              <a:t> je veoma važna. Naime, povrće koje roditelji ili staratelji pripremaju maloj deci mora biti dovoljno dobro kuvano kako bi bilo dobro sažvakano. Obroci pripremljeni za decu ne smeju biti suviše topli, ni suviše začinjeni.</a:t>
            </a:r>
            <a:endParaRPr lang="sr-Latn-CS" sz="3200" dirty="0">
              <a:latin typeface="Arial" pitchFamily="34" charset="0"/>
              <a:cs typeface="Arial" pitchFamily="34" charset="0"/>
            </a:endParaRPr>
          </a:p>
          <a:p>
            <a:pPr marL="0" indent="0">
              <a:spcBef>
                <a:spcPts val="580"/>
              </a:spcBef>
              <a:buNone/>
              <a:defRPr/>
            </a:pPr>
            <a:endParaRPr lang="en-US" sz="3200" dirty="0">
              <a:latin typeface="Arial" pitchFamily="34" charset="0"/>
              <a:cs typeface="Arial"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984" b="39593"/>
          <a:stretch/>
        </p:blipFill>
        <p:spPr>
          <a:xfrm>
            <a:off x="5718411" y="5165875"/>
            <a:ext cx="4935940" cy="1692125"/>
          </a:xfrm>
          <a:prstGeom prst="rect">
            <a:avLst/>
          </a:prstGeom>
        </p:spPr>
      </p:pic>
    </p:spTree>
    <p:extLst>
      <p:ext uri="{BB962C8B-B14F-4D97-AF65-F5344CB8AC3E}">
        <p14:creationId xmlns:p14="http://schemas.microsoft.com/office/powerpoint/2010/main" val="585856576"/>
      </p:ext>
    </p:extLst>
  </p:cSld>
  <p:clrMapOvr>
    <a:masterClrMapping/>
  </p:clrMapOvr>
  <mc:AlternateContent xmlns:mc="http://schemas.openxmlformats.org/markup-compatibility/2006" xmlns:p14="http://schemas.microsoft.com/office/powerpoint/2010/main">
    <mc:Choice Requires="p14">
      <p:transition spd="slow" p14:dur="5250" advClick="0" advTm="25000"/>
    </mc:Choice>
    <mc:Fallback xmlns="">
      <p:transition spd="slow" advClick="0"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38" y="0"/>
            <a:ext cx="3293362" cy="2197290"/>
          </a:xfrm>
          <a:prstGeom prst="rect">
            <a:avLst/>
          </a:prstGeom>
        </p:spPr>
      </p:pic>
      <p:sp>
        <p:nvSpPr>
          <p:cNvPr id="6" name="Rectangle 3"/>
          <p:cNvSpPr txBox="1">
            <a:spLocks noChangeArrowheads="1"/>
          </p:cNvSpPr>
          <p:nvPr/>
        </p:nvSpPr>
        <p:spPr>
          <a:xfrm>
            <a:off x="95535" y="141475"/>
            <a:ext cx="8679975" cy="6952994"/>
          </a:xfrm>
          <a:prstGeom prst="rect">
            <a:avLst/>
          </a:prstGeom>
          <a:solidFill>
            <a:srgbClr val="FFFFFF">
              <a:alpha val="52157"/>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80"/>
              </a:spcBef>
              <a:defRPr/>
            </a:pPr>
            <a:r>
              <a:rPr lang="sr-Latn-CS" sz="3200" dirty="0" smtClean="0">
                <a:latin typeface="Arial" pitchFamily="34" charset="0"/>
                <a:cs typeface="Arial" pitchFamily="34" charset="0"/>
              </a:rPr>
              <a:t>Najvažnije lekcije koje malo dete mora savladati su one o ishrani i fizičkoj aktivnosti</a:t>
            </a:r>
            <a:r>
              <a:rPr lang="en-US" sz="3200" dirty="0" smtClean="0">
                <a:latin typeface="Arial" pitchFamily="34" charset="0"/>
                <a:cs typeface="Arial" pitchFamily="34" charset="0"/>
              </a:rPr>
              <a:t>.</a:t>
            </a:r>
            <a:endParaRPr lang="sr-Latn-RS" sz="3200" dirty="0" smtClean="0">
              <a:latin typeface="Arial" pitchFamily="34" charset="0"/>
              <a:cs typeface="Arial" pitchFamily="34" charset="0"/>
            </a:endParaRPr>
          </a:p>
          <a:p>
            <a:pPr marL="0" indent="0">
              <a:spcBef>
                <a:spcPts val="580"/>
              </a:spcBef>
              <a:buNone/>
              <a:defRPr/>
            </a:pPr>
            <a:r>
              <a:rPr lang="sr-Latn-CS" sz="1000" dirty="0" smtClean="0">
                <a:latin typeface="Arial" pitchFamily="34" charset="0"/>
                <a:cs typeface="Arial" pitchFamily="34" charset="0"/>
              </a:rPr>
              <a:t> </a:t>
            </a:r>
          </a:p>
          <a:p>
            <a:pPr>
              <a:spcBef>
                <a:spcPts val="580"/>
              </a:spcBef>
              <a:defRPr/>
            </a:pPr>
            <a:r>
              <a:rPr lang="sr-Latn-CS" sz="3200" dirty="0" smtClean="0">
                <a:latin typeface="Arial" pitchFamily="34" charset="0"/>
                <a:cs typeface="Arial" pitchFamily="34" charset="0"/>
              </a:rPr>
              <a:t>Navike koje dete stekne u ovom ranom uzrastu imaju </a:t>
            </a:r>
            <a:r>
              <a:rPr lang="en-US" sz="3200" dirty="0" err="1" smtClean="0">
                <a:latin typeface="Arial" pitchFamily="34" charset="0"/>
                <a:cs typeface="Arial" pitchFamily="34" charset="0"/>
              </a:rPr>
              <a:t>dugoročne</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efekte</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zdravlje</a:t>
            </a:r>
            <a:r>
              <a:rPr lang="sr-Latn-RS" sz="3200" dirty="0" smtClean="0">
                <a:latin typeface="Arial" pitchFamily="34" charset="0"/>
                <a:cs typeface="Arial" pitchFamily="34" charset="0"/>
              </a:rPr>
              <a:t> (pre svega na nastanak gojaznosti)</a:t>
            </a:r>
            <a:r>
              <a:rPr lang="en-US" sz="3200" dirty="0" smtClean="0">
                <a:latin typeface="Arial" pitchFamily="34" charset="0"/>
                <a:cs typeface="Arial" pitchFamily="34" charset="0"/>
              </a:rPr>
              <a:t>.</a:t>
            </a:r>
            <a:endParaRPr lang="sr-Latn-RS" sz="3200" dirty="0" smtClean="0">
              <a:latin typeface="Arial" pitchFamily="34" charset="0"/>
              <a:cs typeface="Arial" pitchFamily="34" charset="0"/>
            </a:endParaRPr>
          </a:p>
          <a:p>
            <a:pPr marL="0" indent="0">
              <a:spcBef>
                <a:spcPts val="580"/>
              </a:spcBef>
              <a:buNone/>
              <a:defRPr/>
            </a:pPr>
            <a:endParaRPr lang="sr-Latn-CS" sz="1000" dirty="0" smtClean="0">
              <a:latin typeface="Arial" pitchFamily="34" charset="0"/>
              <a:cs typeface="Arial" pitchFamily="34" charset="0"/>
            </a:endParaRPr>
          </a:p>
          <a:p>
            <a:pPr>
              <a:spcBef>
                <a:spcPts val="580"/>
              </a:spcBef>
              <a:defRPr/>
            </a:pPr>
            <a:r>
              <a:rPr lang="sr-Latn-CS" sz="3200" dirty="0" smtClean="0">
                <a:latin typeface="Arial" pitchFamily="34" charset="0"/>
                <a:cs typeface="Arial" pitchFamily="34" charset="0"/>
              </a:rPr>
              <a:t>A</a:t>
            </a:r>
            <a:r>
              <a:rPr lang="en-US" sz="3200" dirty="0" err="1" smtClean="0">
                <a:latin typeface="Arial" pitchFamily="34" charset="0"/>
                <a:cs typeface="Arial" pitchFamily="34" charset="0"/>
              </a:rPr>
              <a:t>dekvatna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ishrana</a:t>
            </a:r>
            <a:r>
              <a:rPr lang="en-US" sz="3200" dirty="0" smtClean="0">
                <a:latin typeface="Arial" pitchFamily="34" charset="0"/>
                <a:cs typeface="Arial" pitchFamily="34" charset="0"/>
              </a:rPr>
              <a:t> je dobra </a:t>
            </a:r>
            <a:r>
              <a:rPr lang="en-US" sz="3200" dirty="0" err="1" smtClean="0">
                <a:latin typeface="Arial" pitchFamily="34" charset="0"/>
                <a:cs typeface="Arial" pitchFamily="34" charset="0"/>
              </a:rPr>
              <a:t>prevencija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za</a:t>
            </a:r>
            <a:r>
              <a:rPr lang="en-US" sz="3200" dirty="0" smtClean="0">
                <a:latin typeface="Arial" pitchFamily="34" charset="0"/>
                <a:cs typeface="Arial" pitchFamily="34" charset="0"/>
              </a:rPr>
              <a:t> </a:t>
            </a:r>
            <a:r>
              <a:rPr lang="sr-Latn-RS" sz="3200" dirty="0" smtClean="0">
                <a:latin typeface="Arial" pitchFamily="34" charset="0"/>
                <a:cs typeface="Arial" pitchFamily="34" charset="0"/>
              </a:rPr>
              <a:t>nastanak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gojaznosti</a:t>
            </a:r>
            <a:r>
              <a:rPr lang="en-US" sz="3200" dirty="0" smtClean="0">
                <a:latin typeface="Arial" pitchFamily="34" charset="0"/>
                <a:cs typeface="Arial" pitchFamily="34" charset="0"/>
              </a:rPr>
              <a:t>, </a:t>
            </a:r>
            <a:r>
              <a:rPr lang="sr-Latn-RS" sz="3200" dirty="0" smtClean="0">
                <a:latin typeface="Arial" pitchFamily="34" charset="0"/>
                <a:cs typeface="Arial" pitchFamily="34" charset="0"/>
              </a:rPr>
              <a:t>a samim tim i za komorbiditete kao što su šećerna bolest, kardiovaskularne bolesti, bolesti koštano</a:t>
            </a:r>
            <a:r>
              <a:rPr lang="en-US" sz="3200" dirty="0" smtClean="0">
                <a:latin typeface="Arial" pitchFamily="34" charset="0"/>
                <a:cs typeface="Arial" pitchFamily="34" charset="0"/>
              </a:rPr>
              <a:t>-</a:t>
            </a:r>
            <a:r>
              <a:rPr lang="sr-Latn-RS" sz="3200" dirty="0" smtClean="0">
                <a:latin typeface="Arial" pitchFamily="34" charset="0"/>
                <a:cs typeface="Arial" pitchFamily="34" charset="0"/>
              </a:rPr>
              <a:t>zglobnog </a:t>
            </a:r>
            <a:r>
              <a:rPr lang="en-US" sz="3200" dirty="0" smtClean="0">
                <a:latin typeface="Arial" pitchFamily="34" charset="0"/>
                <a:cs typeface="Arial" pitchFamily="34" charset="0"/>
              </a:rPr>
              <a:t>s</a:t>
            </a:r>
            <a:r>
              <a:rPr lang="sr-Latn-RS" sz="3200" dirty="0" smtClean="0">
                <a:latin typeface="Arial" pitchFamily="34" charset="0"/>
                <a:cs typeface="Arial" pitchFamily="34" charset="0"/>
              </a:rPr>
              <a:t>istema</a:t>
            </a:r>
            <a:r>
              <a:rPr lang="en-US" sz="3200" dirty="0" smtClean="0">
                <a:latin typeface="Arial" pitchFamily="34" charset="0"/>
                <a:cs typeface="Arial" pitchFamily="34" charset="0"/>
              </a:rPr>
              <a:t>. </a:t>
            </a:r>
            <a:endParaRPr lang="sr-Latn-RS" sz="3200" dirty="0" smtClean="0">
              <a:latin typeface="Arial" pitchFamily="34" charset="0"/>
              <a:cs typeface="Arial" pitchFamily="34" charset="0"/>
            </a:endParaRPr>
          </a:p>
          <a:p>
            <a:pPr marL="0" indent="0">
              <a:spcBef>
                <a:spcPts val="580"/>
              </a:spcBef>
              <a:buNone/>
              <a:defRPr/>
            </a:pPr>
            <a:endParaRPr lang="sr-Latn-CS" sz="1000" dirty="0" smtClean="0">
              <a:latin typeface="Arial" pitchFamily="34" charset="0"/>
              <a:cs typeface="Arial" pitchFamily="34" charset="0"/>
            </a:endParaRPr>
          </a:p>
          <a:p>
            <a:pPr>
              <a:spcBef>
                <a:spcPts val="580"/>
              </a:spcBef>
              <a:defRPr/>
            </a:pPr>
            <a:r>
              <a:rPr lang="sr-Latn-RS" sz="3200" dirty="0" smtClean="0">
                <a:latin typeface="Arial" pitchFamily="34" charset="0"/>
                <a:cs typeface="Arial" pitchFamily="34" charset="0"/>
              </a:rPr>
              <a:t>Pravilna ishrana i fizička aktivnost </a:t>
            </a:r>
            <a:r>
              <a:rPr lang="en-US" sz="3200" dirty="0" err="1" smtClean="0">
                <a:latin typeface="Arial" pitchFamily="34" charset="0"/>
                <a:cs typeface="Arial" pitchFamily="34" charset="0"/>
              </a:rPr>
              <a:t>pomaž</a:t>
            </a:r>
            <a:r>
              <a:rPr lang="sr-Latn-RS" sz="3200" dirty="0" smtClean="0">
                <a:latin typeface="Arial" pitchFamily="34" charset="0"/>
                <a:cs typeface="Arial" pitchFamily="34" charset="0"/>
              </a:rPr>
              <a:t>u </a:t>
            </a:r>
            <a:r>
              <a:rPr lang="en-US" sz="3200" dirty="0" err="1" smtClean="0">
                <a:latin typeface="Arial" pitchFamily="34" charset="0"/>
                <a:cs typeface="Arial" pitchFamily="34" charset="0"/>
              </a:rPr>
              <a:t>dete</a:t>
            </a:r>
            <a:r>
              <a:rPr lang="sr-Latn-RS" sz="3200" dirty="0" smtClean="0">
                <a:latin typeface="Arial" pitchFamily="34" charset="0"/>
                <a:cs typeface="Arial" pitchFamily="34" charset="0"/>
              </a:rPr>
              <a:t>tu da ostvari svoj pun potencijal u smislu rasta i razvoja</a:t>
            </a:r>
            <a:r>
              <a:rPr lang="en-US" sz="3200" dirty="0" smtClean="0">
                <a:latin typeface="Arial" pitchFamily="34" charset="0"/>
                <a:cs typeface="Arial" pitchFamily="34" charset="0"/>
              </a:rPr>
              <a:t>.</a:t>
            </a:r>
            <a:r>
              <a:rPr lang="sr-Latn-CS" sz="3200" dirty="0" smtClean="0">
                <a:latin typeface="Arial" pitchFamily="34" charset="0"/>
                <a:cs typeface="Arial" pitchFamily="34" charset="0"/>
              </a:rPr>
              <a:t> </a:t>
            </a:r>
            <a:endParaRPr lang="sr-Latn-CS" sz="3200" dirty="0">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8" y="2217369"/>
            <a:ext cx="3293362" cy="24700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8638" y="4687391"/>
            <a:ext cx="3293363" cy="2191583"/>
          </a:xfrm>
          <a:prstGeom prst="rect">
            <a:avLst/>
          </a:prstGeom>
        </p:spPr>
      </p:pic>
    </p:spTree>
    <p:extLst>
      <p:ext uri="{BB962C8B-B14F-4D97-AF65-F5344CB8AC3E}">
        <p14:creationId xmlns:p14="http://schemas.microsoft.com/office/powerpoint/2010/main" val="3493302451"/>
      </p:ext>
    </p:extLst>
  </p:cSld>
  <p:clrMapOvr>
    <a:masterClrMapping/>
  </p:clrMapOvr>
  <mc:AlternateContent xmlns:mc="http://schemas.openxmlformats.org/markup-compatibility/2006" xmlns:p14="http://schemas.microsoft.com/office/powerpoint/2010/main">
    <mc:Choice Requires="p14">
      <p:transition spd="slow" p14:dur="5250" advClick="0" advTm="20000"/>
    </mc:Choice>
    <mc:Fallback xmlns="">
      <p:transitio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75481" y="172589"/>
            <a:ext cx="8229600" cy="866775"/>
          </a:xfrm>
        </p:spPr>
        <p:txBody>
          <a:bodyPr>
            <a:normAutofit/>
          </a:bodyPr>
          <a:lstStyle/>
          <a:p>
            <a:r>
              <a:rPr lang="sr-Latn-CS" altLang="en-US" sz="5400" b="1" dirty="0" smtClean="0">
                <a:solidFill>
                  <a:srgbClr val="FF0000"/>
                </a:solidFill>
                <a:latin typeface="Arial" panose="020B0604020202020204" pitchFamily="34" charset="0"/>
                <a:cs typeface="Arial" panose="020B0604020202020204" pitchFamily="34" charset="0"/>
              </a:rPr>
              <a:t>Doručak</a:t>
            </a:r>
          </a:p>
        </p:txBody>
      </p:sp>
      <p:sp>
        <p:nvSpPr>
          <p:cNvPr id="25603" name="Rectangle 3"/>
          <p:cNvSpPr>
            <a:spLocks noGrp="1" noChangeArrowheads="1"/>
          </p:cNvSpPr>
          <p:nvPr>
            <p:ph sz="quarter" idx="1"/>
          </p:nvPr>
        </p:nvSpPr>
        <p:spPr>
          <a:xfrm>
            <a:off x="479947" y="1066655"/>
            <a:ext cx="10138011" cy="5648043"/>
          </a:xfrm>
        </p:spPr>
        <p:txBody>
          <a:bodyPr>
            <a:noAutofit/>
          </a:bodyPr>
          <a:lstStyle/>
          <a:p>
            <a:pPr>
              <a:lnSpc>
                <a:spcPct val="90000"/>
              </a:lnSpc>
            </a:pPr>
            <a:r>
              <a:rPr lang="sr-Latn-RS" altLang="en-US" dirty="0">
                <a:latin typeface="Arial" panose="020B0604020202020204" pitchFamily="34" charset="0"/>
                <a:cs typeface="Arial" panose="020B0604020202020204" pitchFamily="34" charset="0"/>
              </a:rPr>
              <a:t>Najvažniji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obrok</a:t>
            </a:r>
            <a:r>
              <a:rPr lang="sr-Latn-RS" altLang="en-US" dirty="0">
                <a:latin typeface="Arial" panose="020B0604020202020204" pitchFamily="34" charset="0"/>
                <a:cs typeface="Arial" panose="020B0604020202020204" pitchFamily="34" charset="0"/>
              </a:rPr>
              <a:t> u toku dana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jer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obezbeđuje</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energiju</a:t>
            </a:r>
            <a:r>
              <a:rPr lang="en-US" altLang="en-US" dirty="0" smtClean="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igru</a:t>
            </a:r>
            <a:r>
              <a:rPr lang="sr-Latn-RS" altLang="en-US" dirty="0">
                <a:latin typeface="Arial" panose="020B0604020202020204" pitchFamily="34" charset="0"/>
                <a:cs typeface="Arial" panose="020B0604020202020204" pitchFamily="34" charset="0"/>
              </a:rPr>
              <a:t> i druge aktivnosti na početku</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dana</a:t>
            </a:r>
            <a:r>
              <a:rPr lang="sr-Cyrl-RS" altLang="en-US"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a:t>
            </a:r>
            <a:endParaRPr lang="sr-Latn-CS" altLang="en-US" dirty="0">
              <a:latin typeface="Arial" panose="020B0604020202020204" pitchFamily="34" charset="0"/>
              <a:cs typeface="Arial" panose="020B0604020202020204" pitchFamily="34" charset="0"/>
            </a:endParaRPr>
          </a:p>
          <a:p>
            <a:pPr>
              <a:lnSpc>
                <a:spcPct val="90000"/>
              </a:lnSpc>
            </a:pPr>
            <a:r>
              <a:rPr lang="sr-Latn-CS" altLang="en-US" dirty="0">
                <a:latin typeface="Arial" panose="020B0604020202020204" pitchFamily="34" charset="0"/>
                <a:cs typeface="Arial" panose="020B0604020202020204" pitchFamily="34" charset="0"/>
              </a:rPr>
              <a:t>D</a:t>
            </a:r>
            <a:r>
              <a:rPr lang="en-US" altLang="en-US" dirty="0" err="1">
                <a:latin typeface="Arial" panose="020B0604020202020204" pitchFamily="34" charset="0"/>
                <a:cs typeface="Arial" panose="020B0604020202020204" pitchFamily="34" charset="0"/>
              </a:rPr>
              <a:t>eca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doručkuju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mnogo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živahnija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energičnija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kreativnija</a:t>
            </a:r>
            <a:r>
              <a:rPr lang="sr-Latn-CS" alt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postižu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bolji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uspeh</a:t>
            </a:r>
            <a:r>
              <a:rPr lang="en-US" altLang="en-US" dirty="0">
                <a:latin typeface="Arial" panose="020B0604020202020204" pitchFamily="34" charset="0"/>
                <a:cs typeface="Arial" panose="020B0604020202020204" pitchFamily="34" charset="0"/>
              </a:rPr>
              <a:t> u </a:t>
            </a:r>
            <a:r>
              <a:rPr lang="en-US" altLang="en-US" dirty="0" err="1">
                <a:latin typeface="Arial" panose="020B0604020202020204" pitchFamily="34" charset="0"/>
                <a:cs typeface="Arial" panose="020B0604020202020204" pitchFamily="34" charset="0"/>
              </a:rPr>
              <a:t>školi</a:t>
            </a:r>
            <a:r>
              <a:rPr lang="en-US" altLang="en-US" dirty="0">
                <a:latin typeface="Arial" panose="020B0604020202020204" pitchFamily="34" charset="0"/>
                <a:cs typeface="Arial" panose="020B0604020202020204" pitchFamily="34" charset="0"/>
              </a:rPr>
              <a:t> od </a:t>
            </a:r>
            <a:r>
              <a:rPr lang="en-US" altLang="en-US" dirty="0" err="1">
                <a:latin typeface="Arial" panose="020B0604020202020204" pitchFamily="34" charset="0"/>
                <a:cs typeface="Arial" panose="020B0604020202020204" pitchFamily="34" charset="0"/>
              </a:rPr>
              <a:t>onih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koji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izbegavaju</a:t>
            </a:r>
            <a:r>
              <a:rPr lang="en-US" altLang="en-US" dirty="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obroke</a:t>
            </a:r>
            <a:r>
              <a:rPr lang="sr-Cyrl-RS" altLang="en-US" dirty="0" smtClean="0">
                <a:latin typeface="Arial" panose="020B0604020202020204" pitchFamily="34" charset="0"/>
                <a:cs typeface="Arial" panose="020B0604020202020204" pitchFamily="34" charset="0"/>
              </a:rPr>
              <a:t>.</a:t>
            </a:r>
            <a:endParaRPr lang="sr-Latn-CS" altLang="en-US" dirty="0">
              <a:latin typeface="Arial" panose="020B0604020202020204" pitchFamily="34" charset="0"/>
              <a:cs typeface="Arial" panose="020B0604020202020204" pitchFamily="34" charset="0"/>
            </a:endParaRPr>
          </a:p>
          <a:p>
            <a:pPr>
              <a:lnSpc>
                <a:spcPct val="90000"/>
              </a:lnSpc>
            </a:pPr>
            <a:r>
              <a:rPr lang="sr-Latn-CS" altLang="en-US" dirty="0">
                <a:latin typeface="Arial" panose="020B0604020202020204" pitchFamily="34" charset="0"/>
                <a:cs typeface="Arial" panose="020B0604020202020204" pitchFamily="34" charset="0"/>
              </a:rPr>
              <a:t>D</a:t>
            </a:r>
            <a:r>
              <a:rPr lang="en-US" altLang="en-US" dirty="0" err="1">
                <a:latin typeface="Arial" panose="020B0604020202020204" pitchFamily="34" charset="0"/>
                <a:cs typeface="Arial" panose="020B0604020202020204" pitchFamily="34" charset="0"/>
              </a:rPr>
              <a:t>obar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doručak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čine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složeni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ugljeni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hidrati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jednostavni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šećeri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hleb</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žitarice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voće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povrće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proteini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mlečni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proizvodi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jaja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malo</a:t>
            </a:r>
            <a:r>
              <a:rPr lang="en-US" altLang="en-US" dirty="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masti</a:t>
            </a:r>
            <a:r>
              <a:rPr lang="sr-Cyrl-RS" altLang="en-US" dirty="0" smtClean="0">
                <a:latin typeface="Arial" panose="020B0604020202020204" pitchFamily="34" charset="0"/>
                <a:cs typeface="Arial" panose="020B0604020202020204" pitchFamily="34" charset="0"/>
              </a:rPr>
              <a:t>.</a:t>
            </a:r>
            <a:endParaRPr lang="sr-Latn-CS" altLang="en-US" dirty="0">
              <a:latin typeface="Arial" panose="020B0604020202020204" pitchFamily="34" charset="0"/>
              <a:cs typeface="Arial" panose="020B0604020202020204" pitchFamily="34" charset="0"/>
            </a:endParaRPr>
          </a:p>
          <a:p>
            <a:r>
              <a:rPr lang="sr-Latn-CS" altLang="en-US" dirty="0">
                <a:latin typeface="Arial" panose="020B0604020202020204" pitchFamily="34" charset="0"/>
                <a:cs typeface="Arial" panose="020B0604020202020204" pitchFamily="34" charset="0"/>
              </a:rPr>
              <a:t>U</a:t>
            </a:r>
            <a:r>
              <a:rPr lang="en-US" altLang="en-US" dirty="0" err="1">
                <a:latin typeface="Arial" panose="020B0604020202020204" pitchFamily="34" charset="0"/>
                <a:cs typeface="Arial" panose="020B0604020202020204" pitchFamily="34" charset="0"/>
              </a:rPr>
              <a:t>gljeni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hidrati</a:t>
            </a:r>
            <a:r>
              <a:rPr lang="en-US" altLang="en-US" dirty="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brž</a:t>
            </a:r>
            <a:r>
              <a:rPr lang="sr-Cyrl-RS" altLang="en-US" dirty="0" smtClean="0">
                <a:latin typeface="Arial" panose="020B0604020202020204" pitchFamily="34" charset="0"/>
                <a:cs typeface="Arial" panose="020B0604020202020204" pitchFamily="34" charset="0"/>
              </a:rPr>
              <a:t>е </a:t>
            </a:r>
            <a:r>
              <a:rPr lang="en-US" altLang="en-US" dirty="0" err="1" smtClean="0">
                <a:latin typeface="Arial" panose="020B0604020202020204" pitchFamily="34" charset="0"/>
                <a:cs typeface="Arial" panose="020B0604020202020204" pitchFamily="34" charset="0"/>
              </a:rPr>
              <a:t>obezbeđuju</a:t>
            </a:r>
            <a:r>
              <a:rPr lang="en-US" altLang="en-US" dirty="0" smtClean="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energiju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brzo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prolaze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kroz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želudac</a:t>
            </a:r>
            <a:r>
              <a:rPr lang="en-US" altLang="en-US" dirty="0">
                <a:latin typeface="Arial" panose="020B0604020202020204" pitchFamily="34" charset="0"/>
                <a:cs typeface="Arial" panose="020B0604020202020204" pitchFamily="34" charset="0"/>
              </a:rPr>
              <a:t>, pa </a:t>
            </a:r>
            <a:r>
              <a:rPr lang="en-US" altLang="en-US" dirty="0" err="1">
                <a:latin typeface="Arial" panose="020B0604020202020204" pitchFamily="34" charset="0"/>
                <a:cs typeface="Arial" panose="020B0604020202020204" pitchFamily="34" charset="0"/>
              </a:rPr>
              <a:t>doručak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sastavljen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samo</a:t>
            </a:r>
            <a:r>
              <a:rPr lang="en-US" altLang="en-US" dirty="0">
                <a:latin typeface="Arial" panose="020B0604020202020204" pitchFamily="34" charset="0"/>
                <a:cs typeface="Arial" panose="020B0604020202020204" pitchFamily="34" charset="0"/>
              </a:rPr>
              <a:t> od </a:t>
            </a:r>
            <a:r>
              <a:rPr lang="en-US" altLang="en-US" dirty="0" err="1">
                <a:latin typeface="Arial" panose="020B0604020202020204" pitchFamily="34" charset="0"/>
                <a:cs typeface="Arial" panose="020B0604020202020204" pitchFamily="34" charset="0"/>
              </a:rPr>
              <a:t>njih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čini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dete</a:t>
            </a:r>
            <a:r>
              <a:rPr lang="en-US" altLang="en-US" dirty="0">
                <a:latin typeface="Arial" panose="020B0604020202020204" pitchFamily="34" charset="0"/>
                <a:cs typeface="Arial" panose="020B0604020202020204" pitchFamily="34" charset="0"/>
              </a:rPr>
              <a:t> u </a:t>
            </a:r>
            <a:r>
              <a:rPr lang="en-US" altLang="en-US" dirty="0" err="1">
                <a:latin typeface="Arial" panose="020B0604020202020204" pitchFamily="34" charset="0"/>
                <a:cs typeface="Arial" panose="020B0604020202020204" pitchFamily="34" charset="0"/>
              </a:rPr>
              <a:t>podne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prilično</a:t>
            </a:r>
            <a:r>
              <a:rPr lang="en-US" altLang="en-US" dirty="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gladnim</a:t>
            </a:r>
            <a:r>
              <a:rPr lang="sr-Cyrl-RS" altLang="en-US" dirty="0" smtClean="0">
                <a:latin typeface="Arial" panose="020B0604020202020204" pitchFamily="34" charset="0"/>
                <a:cs typeface="Arial" panose="020B0604020202020204" pitchFamily="34" charset="0"/>
              </a:rPr>
              <a:t>.</a:t>
            </a:r>
            <a:endParaRPr lang="sr-Latn-CS" altLang="en-US" dirty="0">
              <a:latin typeface="Arial" panose="020B0604020202020204" pitchFamily="34" charset="0"/>
              <a:cs typeface="Arial" panose="020B0604020202020204" pitchFamily="34" charset="0"/>
            </a:endParaRPr>
          </a:p>
          <a:p>
            <a:pPr>
              <a:lnSpc>
                <a:spcPct val="90000"/>
              </a:lnSpc>
            </a:pPr>
            <a:r>
              <a:rPr lang="sr-Latn-RS" altLang="en-US" dirty="0">
                <a:latin typeface="Arial" panose="020B0604020202020204" pitchFamily="34" charset="0"/>
                <a:cs typeface="Arial" panose="020B0604020202020204" pitchFamily="34" charset="0"/>
              </a:rPr>
              <a:t>K</a:t>
            </a:r>
            <a:r>
              <a:rPr lang="en-US" altLang="en-US" dirty="0" err="1">
                <a:latin typeface="Arial" panose="020B0604020202020204" pitchFamily="34" charset="0"/>
                <a:cs typeface="Arial" panose="020B0604020202020204" pitchFamily="34" charset="0"/>
              </a:rPr>
              <a:t>ada</a:t>
            </a:r>
            <a:r>
              <a:rPr lang="en-US" altLang="en-US" dirty="0">
                <a:latin typeface="Arial" panose="020B0604020202020204" pitchFamily="34" charset="0"/>
                <a:cs typeface="Arial" panose="020B0604020202020204" pitchFamily="34" charset="0"/>
              </a:rPr>
              <a:t> se </a:t>
            </a:r>
            <a:r>
              <a:rPr lang="en-US" altLang="en-US" dirty="0" err="1">
                <a:latin typeface="Arial" panose="020B0604020202020204" pitchFamily="34" charset="0"/>
                <a:cs typeface="Arial" panose="020B0604020202020204" pitchFamily="34" charset="0"/>
              </a:rPr>
              <a:t>dodaju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mleko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jogurt</a:t>
            </a:r>
            <a:r>
              <a:rPr lang="en-US" altLang="en-US" dirty="0">
                <a:latin typeface="Arial" panose="020B0604020202020204" pitchFamily="34" charset="0"/>
                <a:cs typeface="Arial" panose="020B0604020202020204" pitchFamily="34" charset="0"/>
              </a:rPr>
              <a:t>, sir, </a:t>
            </a:r>
            <a:r>
              <a:rPr lang="en-US" altLang="en-US" dirty="0" err="1">
                <a:latin typeface="Arial" panose="020B0604020202020204" pitchFamily="34" charset="0"/>
                <a:cs typeface="Arial" panose="020B0604020202020204" pitchFamily="34" charset="0"/>
              </a:rPr>
              <a:t>jaja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hrana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ostaje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duže</a:t>
            </a:r>
            <a:r>
              <a:rPr lang="en-US" altLang="en-US" dirty="0">
                <a:latin typeface="Arial" panose="020B0604020202020204" pitchFamily="34" charset="0"/>
                <a:cs typeface="Arial" panose="020B0604020202020204" pitchFamily="34" charset="0"/>
              </a:rPr>
              <a:t> u </a:t>
            </a:r>
            <a:r>
              <a:rPr lang="en-US" altLang="en-US" dirty="0" err="1">
                <a:latin typeface="Arial" panose="020B0604020202020204" pitchFamily="34" charset="0"/>
                <a:cs typeface="Arial" panose="020B0604020202020204" pitchFamily="34" charset="0"/>
              </a:rPr>
              <a:t>želucu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obezbeđuje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kontinuiranu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energiju</a:t>
            </a:r>
            <a:r>
              <a:rPr lang="en-US" altLang="en-US" dirty="0">
                <a:latin typeface="Arial" panose="020B0604020202020204" pitchFamily="34" charset="0"/>
                <a:cs typeface="Arial" panose="020B0604020202020204" pitchFamily="34" charset="0"/>
              </a:rPr>
              <a:t>. </a:t>
            </a:r>
            <a:endParaRPr lang="sr-Latn-CS" alt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4083" y="0"/>
            <a:ext cx="2947917" cy="1965278"/>
          </a:xfrm>
          <a:prstGeom prst="rect">
            <a:avLst/>
          </a:prstGeom>
        </p:spPr>
      </p:pic>
    </p:spTree>
    <p:extLst>
      <p:ext uri="{BB962C8B-B14F-4D97-AF65-F5344CB8AC3E}">
        <p14:creationId xmlns:p14="http://schemas.microsoft.com/office/powerpoint/2010/main" val="3316888662"/>
      </p:ext>
    </p:extLst>
  </p:cSld>
  <p:clrMapOvr>
    <a:masterClrMapping/>
  </p:clrMapOvr>
  <mc:AlternateContent xmlns:mc="http://schemas.openxmlformats.org/markup-compatibility/2006" xmlns:p14="http://schemas.microsoft.com/office/powerpoint/2010/main">
    <mc:Choice Requires="p14">
      <p:transition spd="slow" p14:dur="5250" advClick="0" advTm="30000"/>
    </mc:Choice>
    <mc:Fallback xmlns="">
      <p:transition spd="slow" advClick="0" advTm="3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6299" y="418248"/>
            <a:ext cx="8229600" cy="938213"/>
          </a:xfrm>
        </p:spPr>
        <p:txBody>
          <a:bodyPr>
            <a:normAutofit/>
          </a:bodyPr>
          <a:lstStyle/>
          <a:p>
            <a:r>
              <a:rPr lang="sr-Latn-CS" altLang="en-US" sz="4800" b="1" dirty="0" smtClean="0">
                <a:solidFill>
                  <a:srgbClr val="FF0000"/>
                </a:solidFill>
                <a:latin typeface="Arial" panose="020B0604020202020204" pitchFamily="34" charset="0"/>
                <a:cs typeface="Arial" panose="020B0604020202020204" pitchFamily="34" charset="0"/>
              </a:rPr>
              <a:t>Ručak i večera, užine</a:t>
            </a:r>
          </a:p>
        </p:txBody>
      </p:sp>
      <p:sp>
        <p:nvSpPr>
          <p:cNvPr id="26627" name="Rectangle 3"/>
          <p:cNvSpPr>
            <a:spLocks noGrp="1" noChangeArrowheads="1"/>
          </p:cNvSpPr>
          <p:nvPr>
            <p:ph sz="quarter" idx="1"/>
          </p:nvPr>
        </p:nvSpPr>
        <p:spPr>
          <a:xfrm>
            <a:off x="568017" y="1525114"/>
            <a:ext cx="9231076" cy="4572000"/>
          </a:xfrm>
        </p:spPr>
        <p:txBody>
          <a:bodyPr>
            <a:noAutofit/>
          </a:bodyPr>
          <a:lstStyle/>
          <a:p>
            <a:r>
              <a:rPr lang="en-US" altLang="en-US" sz="3600" dirty="0" err="1">
                <a:latin typeface="Arial" panose="020B0604020202020204" pitchFamily="34" charset="0"/>
                <a:cs typeface="Arial" panose="020B0604020202020204" pitchFamily="34" charset="0"/>
              </a:rPr>
              <a:t>Ručak</a:t>
            </a:r>
            <a:r>
              <a:rPr lang="en-US" altLang="en-US" sz="3600" dirty="0">
                <a:latin typeface="Arial" panose="020B0604020202020204" pitchFamily="34" charset="0"/>
                <a:cs typeface="Arial" panose="020B0604020202020204" pitchFamily="34" charset="0"/>
              </a:rPr>
              <a:t> je </a:t>
            </a:r>
            <a:r>
              <a:rPr lang="en-US" altLang="en-US" sz="3600" dirty="0" err="1">
                <a:latin typeface="Arial" panose="020B0604020202020204" pitchFamily="34" charset="0"/>
                <a:cs typeface="Arial" panose="020B0604020202020204" pitchFamily="34" charset="0"/>
              </a:rPr>
              <a:t>takođe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važan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jer</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obezbeđuje</a:t>
            </a:r>
            <a:r>
              <a:rPr lang="en-US" altLang="en-US" sz="3600" dirty="0">
                <a:latin typeface="Arial" panose="020B0604020202020204" pitchFamily="34" charset="0"/>
                <a:cs typeface="Arial" panose="020B0604020202020204" pitchFamily="34" charset="0"/>
              </a:rPr>
              <a:t> </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energiju</a:t>
            </a:r>
            <a:r>
              <a:rPr lang="en-US" altLang="en-US" sz="3600" dirty="0" smtClean="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za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ost</a:t>
            </a:r>
            <a:r>
              <a:rPr lang="sr-Latn-RS" altLang="en-US" sz="3600" dirty="0">
                <a:latin typeface="Arial" panose="020B0604020202020204" pitchFamily="34" charset="0"/>
                <a:cs typeface="Arial" panose="020B0604020202020204" pitchFamily="34" charset="0"/>
              </a:rPr>
              <a:t>atak </a:t>
            </a:r>
            <a:r>
              <a:rPr lang="en-US" altLang="en-US" sz="3600" dirty="0">
                <a:latin typeface="Arial" panose="020B0604020202020204" pitchFamily="34" charset="0"/>
                <a:cs typeface="Arial" panose="020B0604020202020204" pitchFamily="34" charset="0"/>
              </a:rPr>
              <a:t>dana. </a:t>
            </a:r>
            <a:endParaRPr lang="sr-Latn-CS" altLang="en-US" sz="3600" dirty="0">
              <a:latin typeface="Arial" panose="020B0604020202020204" pitchFamily="34" charset="0"/>
              <a:cs typeface="Arial" panose="020B0604020202020204" pitchFamily="34" charset="0"/>
            </a:endParaRPr>
          </a:p>
          <a:p>
            <a:r>
              <a:rPr lang="sr-Latn-CS" altLang="en-US" sz="3600" dirty="0">
                <a:latin typeface="Arial" panose="020B0604020202020204" pitchFamily="34" charset="0"/>
                <a:cs typeface="Arial" panose="020B0604020202020204" pitchFamily="34" charset="0"/>
              </a:rPr>
              <a:t>Za večeru n</a:t>
            </a:r>
            <a:r>
              <a:rPr lang="en-US" altLang="en-US" sz="3600" dirty="0" err="1">
                <a:latin typeface="Arial" panose="020B0604020202020204" pitchFamily="34" charset="0"/>
                <a:cs typeface="Arial" panose="020B0604020202020204" pitchFamily="34" charset="0"/>
              </a:rPr>
              <a:t>ikada</a:t>
            </a:r>
            <a:r>
              <a:rPr lang="en-US" altLang="en-US" sz="3600" dirty="0">
                <a:latin typeface="Arial" panose="020B0604020202020204" pitchFamily="34" charset="0"/>
                <a:cs typeface="Arial" panose="020B0604020202020204" pitchFamily="34" charset="0"/>
              </a:rPr>
              <a:t> </a:t>
            </a:r>
            <a:r>
              <a:rPr lang="sr-Latn-CS" altLang="en-US" sz="3600" dirty="0">
                <a:latin typeface="Arial" panose="020B0604020202020204" pitchFamily="34" charset="0"/>
                <a:cs typeface="Arial" panose="020B0604020202020204" pitchFamily="34" charset="0"/>
              </a:rPr>
              <a:t>ne treba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detetu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prepunit</a:t>
            </a:r>
            <a:r>
              <a:rPr lang="sr-Latn-CS" altLang="en-US" sz="3600" dirty="0">
                <a:latin typeface="Arial" panose="020B0604020202020204" pitchFamily="34" charset="0"/>
                <a:cs typeface="Arial" panose="020B0604020202020204" pitchFamily="34" charset="0"/>
              </a:rPr>
              <a:t>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tanjir</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niti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forsirat</a:t>
            </a:r>
            <a:r>
              <a:rPr lang="sr-Latn-CS" altLang="en-US" sz="3600" dirty="0">
                <a:latin typeface="Arial" panose="020B0604020202020204" pitchFamily="34" charset="0"/>
                <a:cs typeface="Arial" panose="020B0604020202020204" pitchFamily="34" charset="0"/>
              </a:rPr>
              <a:t>i</a:t>
            </a:r>
            <a:r>
              <a:rPr lang="en-US" altLang="en-US" sz="3600" dirty="0">
                <a:latin typeface="Arial" panose="020B0604020202020204" pitchFamily="34" charset="0"/>
                <a:cs typeface="Arial" panose="020B0604020202020204" pitchFamily="34" charset="0"/>
              </a:rPr>
              <a:t> da </a:t>
            </a:r>
            <a:r>
              <a:rPr lang="en-US" altLang="en-US" sz="3600" dirty="0" err="1">
                <a:latin typeface="Arial" panose="020B0604020202020204" pitchFamily="34" charset="0"/>
                <a:cs typeface="Arial" panose="020B0604020202020204" pitchFamily="34" charset="0"/>
              </a:rPr>
              <a:t>sve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pojede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ako</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nije</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gladno</a:t>
            </a:r>
            <a:r>
              <a:rPr lang="sr-Cyrl-R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a:p>
            <a:r>
              <a:rPr lang="sr-Latn-CS" altLang="en-US" sz="3600" dirty="0">
                <a:latin typeface="Arial" panose="020B0604020202020204" pitchFamily="34" charset="0"/>
                <a:cs typeface="Arial" panose="020B0604020202020204" pitchFamily="34" charset="0"/>
              </a:rPr>
              <a:t>Detetu je </a:t>
            </a:r>
            <a:r>
              <a:rPr lang="en-US" altLang="en-US" sz="3600" dirty="0" err="1">
                <a:latin typeface="Arial" panose="020B0604020202020204" pitchFamily="34" charset="0"/>
                <a:cs typeface="Arial" panose="020B0604020202020204" pitchFamily="34" charset="0"/>
              </a:rPr>
              <a:t>zabavnije</a:t>
            </a:r>
            <a:r>
              <a:rPr lang="en-US" altLang="en-US" sz="3600" dirty="0">
                <a:latin typeface="Arial" panose="020B0604020202020204" pitchFamily="34" charset="0"/>
                <a:cs typeface="Arial" panose="020B0604020202020204" pitchFamily="34" charset="0"/>
              </a:rPr>
              <a:t> da </a:t>
            </a:r>
            <a:r>
              <a:rPr lang="en-US" altLang="en-US" sz="3600" dirty="0" err="1">
                <a:latin typeface="Arial" panose="020B0604020202020204" pitchFamily="34" charset="0"/>
                <a:cs typeface="Arial" panose="020B0604020202020204" pitchFamily="34" charset="0"/>
              </a:rPr>
              <a:t>jede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obrok</a:t>
            </a:r>
            <a:r>
              <a:rPr lang="en-US" altLang="en-US" sz="3600" dirty="0">
                <a:latin typeface="Arial" panose="020B0604020202020204" pitchFamily="34" charset="0"/>
                <a:cs typeface="Arial" panose="020B0604020202020204" pitchFamily="34" charset="0"/>
              </a:rPr>
              <a:t> u </a:t>
            </a:r>
            <a:r>
              <a:rPr lang="en-US" altLang="en-US" sz="3600" dirty="0" err="1">
                <a:latin typeface="Arial" panose="020B0604020202020204" pitchFamily="34" charset="0"/>
                <a:cs typeface="Arial" panose="020B0604020202020204" pitchFamily="34" charset="0"/>
              </a:rPr>
              <a:t>čijoj</a:t>
            </a:r>
            <a:r>
              <a:rPr lang="en-US" altLang="en-US" sz="3600" dirty="0">
                <a:latin typeface="Arial" panose="020B0604020202020204" pitchFamily="34" charset="0"/>
                <a:cs typeface="Arial" panose="020B0604020202020204" pitchFamily="34" charset="0"/>
              </a:rPr>
              <a:t> je </a:t>
            </a:r>
            <a:r>
              <a:rPr lang="en-US" altLang="en-US" sz="3600" dirty="0" err="1">
                <a:latin typeface="Arial" panose="020B0604020202020204" pitchFamily="34" charset="0"/>
                <a:cs typeface="Arial" panose="020B0604020202020204" pitchFamily="34" charset="0"/>
              </a:rPr>
              <a:t>pripremi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samo</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učestvovalo</a:t>
            </a:r>
            <a:r>
              <a:rPr lang="sr-Cyrl-R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a:p>
            <a:r>
              <a:rPr lang="sr-Latn-CS" altLang="en-US" sz="3600" dirty="0">
                <a:latin typeface="Arial" panose="020B0604020202020204" pitchFamily="34" charset="0"/>
                <a:cs typeface="Arial" panose="020B0604020202020204" pitchFamily="34" charset="0"/>
              </a:rPr>
              <a:t>Dve voćne ili povrćne </a:t>
            </a:r>
            <a:r>
              <a:rPr lang="sr-Latn-CS" altLang="en-US" sz="3600" dirty="0" smtClean="0">
                <a:latin typeface="Arial" panose="020B0604020202020204" pitchFamily="34" charset="0"/>
                <a:cs typeface="Arial" panose="020B0604020202020204" pitchFamily="34" charset="0"/>
              </a:rPr>
              <a:t>užine</a:t>
            </a:r>
            <a:r>
              <a:rPr lang="sr-Cyrl-RS" altLang="en-US" sz="3600" dirty="0" smtClean="0">
                <a:latin typeface="Arial" panose="020B0604020202020204" pitchFamily="34" charset="0"/>
                <a:cs typeface="Arial" panose="020B0604020202020204" pitchFamily="34" charset="0"/>
              </a:rPr>
              <a:t>.</a:t>
            </a:r>
            <a:r>
              <a:rPr lang="en-US" altLang="en-US" sz="3600" dirty="0" smtClean="0">
                <a:latin typeface="Arial" panose="020B0604020202020204" pitchFamily="34" charset="0"/>
                <a:cs typeface="Arial" panose="020B0604020202020204" pitchFamily="34" charset="0"/>
              </a:rPr>
              <a:t> </a:t>
            </a:r>
            <a:endParaRPr lang="sr-Latn-CS" alt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3964" y="0"/>
            <a:ext cx="3228036" cy="21520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1672" y="4569953"/>
            <a:ext cx="2288047" cy="228804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1803" t="31789" r="24480" b="33358"/>
          <a:stretch/>
        </p:blipFill>
        <p:spPr>
          <a:xfrm>
            <a:off x="6801739" y="5404513"/>
            <a:ext cx="2997354" cy="1296539"/>
          </a:xfrm>
          <a:prstGeom prst="rect">
            <a:avLst/>
          </a:prstGeom>
        </p:spPr>
      </p:pic>
    </p:spTree>
    <p:extLst>
      <p:ext uri="{BB962C8B-B14F-4D97-AF65-F5344CB8AC3E}">
        <p14:creationId xmlns:p14="http://schemas.microsoft.com/office/powerpoint/2010/main" val="656403031"/>
      </p:ext>
    </p:extLst>
  </p:cSld>
  <p:clrMapOvr>
    <a:masterClrMapping/>
  </p:clrMapOvr>
  <mc:AlternateContent xmlns:mc="http://schemas.openxmlformats.org/markup-compatibility/2006" xmlns:p14="http://schemas.microsoft.com/office/powerpoint/2010/main">
    <mc:Choice Requires="p14">
      <p:transition spd="slow" p14:dur="5250" advClick="0" advTm="19000"/>
    </mc:Choice>
    <mc:Fallback xmlns="">
      <p:transition spd="slow" advClick="0" advTm="1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8875" y="232012"/>
            <a:ext cx="10970527" cy="929184"/>
          </a:xfrm>
        </p:spPr>
        <p:txBody>
          <a:bodyPr>
            <a:normAutofit/>
          </a:bodyPr>
          <a:lstStyle/>
          <a:p>
            <a:r>
              <a:rPr lang="sr-Latn-RS" altLang="en-US" b="1" dirty="0" smtClean="0">
                <a:solidFill>
                  <a:srgbClr val="FF0000"/>
                </a:solidFill>
                <a:latin typeface="Arial" panose="020B0604020202020204" pitchFamily="34" charset="0"/>
                <a:cs typeface="Arial" panose="020B0604020202020204" pitchFamily="34" charset="0"/>
              </a:rPr>
              <a:t>FIZIČKA  AKTIVNOST DECE 2-6 </a:t>
            </a:r>
            <a:r>
              <a:rPr lang="sr-Latn-RS" altLang="en-US" b="1" dirty="0" smtClean="0">
                <a:solidFill>
                  <a:srgbClr val="FF0000"/>
                </a:solidFill>
                <a:latin typeface="Arial" panose="020B0604020202020204" pitchFamily="34" charset="0"/>
                <a:cs typeface="Arial" panose="020B0604020202020204" pitchFamily="34" charset="0"/>
              </a:rPr>
              <a:t>GODINA</a:t>
            </a:r>
            <a:endParaRPr lang="en-US" altLang="en-US" b="1" dirty="0" smtClean="0">
              <a:solidFill>
                <a:srgbClr val="FF0000"/>
              </a:solidFill>
              <a:latin typeface="Arial" panose="020B0604020202020204" pitchFamily="34" charset="0"/>
              <a:cs typeface="Arial" panose="020B0604020202020204" pitchFamily="34" charset="0"/>
            </a:endParaRPr>
          </a:p>
        </p:txBody>
      </p:sp>
      <p:sp>
        <p:nvSpPr>
          <p:cNvPr id="27651" name="Content Placeholder 2"/>
          <p:cNvSpPr>
            <a:spLocks noGrp="1"/>
          </p:cNvSpPr>
          <p:nvPr>
            <p:ph sz="quarter" idx="1"/>
          </p:nvPr>
        </p:nvSpPr>
        <p:spPr>
          <a:xfrm>
            <a:off x="154204" y="984912"/>
            <a:ext cx="10765811" cy="4572000"/>
          </a:xfrm>
        </p:spPr>
        <p:txBody>
          <a:bodyPr>
            <a:normAutofit/>
          </a:bodyPr>
          <a:lstStyle/>
          <a:p>
            <a:pPr algn="just">
              <a:spcBef>
                <a:spcPct val="50000"/>
              </a:spcBef>
              <a:buFontTx/>
              <a:buChar char="•"/>
            </a:pPr>
            <a:r>
              <a:rPr lang="sr-Latn-CS" altLang="en-US" sz="3600" dirty="0">
                <a:latin typeface="Arial" panose="020B0604020202020204" pitchFamily="34" charset="0"/>
                <a:cs typeface="Arial" panose="020B0604020202020204" pitchFamily="34" charset="0"/>
              </a:rPr>
              <a:t>Šetnja, </a:t>
            </a:r>
            <a:r>
              <a:rPr lang="sr-Latn-CS" altLang="en-US" sz="3600" dirty="0" smtClean="0">
                <a:latin typeface="Arial" panose="020B0604020202020204" pitchFamily="34" charset="0"/>
                <a:cs typeface="Arial" panose="020B0604020202020204" pitchFamily="34" charset="0"/>
              </a:rPr>
              <a:t>igra na igralištu i u parku, vožnja </a:t>
            </a:r>
            <a:r>
              <a:rPr lang="sr-Latn-CS" altLang="en-US" sz="3600" dirty="0">
                <a:latin typeface="Arial" panose="020B0604020202020204" pitchFamily="34" charset="0"/>
                <a:cs typeface="Arial" panose="020B0604020202020204" pitchFamily="34" charset="0"/>
              </a:rPr>
              <a:t>bicikla, trotineta, rolera, plivanje, </a:t>
            </a:r>
            <a:r>
              <a:rPr lang="sr-Latn-CS" altLang="en-US" sz="3600" dirty="0" smtClean="0">
                <a:latin typeface="Arial" panose="020B0604020202020204" pitchFamily="34" charset="0"/>
                <a:cs typeface="Arial" panose="020B0604020202020204" pitchFamily="34" charset="0"/>
              </a:rPr>
              <a:t>ples, vežbe oblikovanja...</a:t>
            </a:r>
            <a:endParaRPr lang="sr-Latn-CS" altLang="en-US" sz="3600" dirty="0">
              <a:latin typeface="Arial" panose="020B0604020202020204" pitchFamily="34" charset="0"/>
              <a:cs typeface="Arial" panose="020B0604020202020204" pitchFamily="34" charset="0"/>
            </a:endParaRPr>
          </a:p>
          <a:p>
            <a:pPr algn="just">
              <a:lnSpc>
                <a:spcPct val="90000"/>
              </a:lnSpc>
              <a:spcBef>
                <a:spcPct val="50000"/>
              </a:spcBef>
              <a:buFontTx/>
              <a:buChar char="•"/>
            </a:pPr>
            <a:r>
              <a:rPr lang="en-US" altLang="en-US" sz="3600" dirty="0" smtClean="0">
                <a:latin typeface="Arial" panose="020B0604020202020204" pitchFamily="34" charset="0"/>
                <a:cs typeface="Arial" panose="020B0604020202020204" pitchFamily="34" charset="0"/>
              </a:rPr>
              <a:t>Du</a:t>
            </a:r>
            <a:r>
              <a:rPr lang="sr-Latn-RS" altLang="en-US" sz="3600" dirty="0" smtClean="0">
                <a:latin typeface="Arial" panose="020B0604020202020204" pitchFamily="34" charset="0"/>
                <a:cs typeface="Arial" panose="020B0604020202020204" pitchFamily="34" charset="0"/>
              </a:rPr>
              <a:t>žina svih</a:t>
            </a:r>
            <a:r>
              <a:rPr lang="sr-Latn-CS" altLang="en-US" sz="3600" dirty="0" smtClean="0">
                <a:latin typeface="Arial" panose="020B0604020202020204" pitchFamily="34" charset="0"/>
                <a:cs typeface="Arial" panose="020B0604020202020204" pitchFamily="34" charset="0"/>
              </a:rPr>
              <a:t> fizičkih </a:t>
            </a:r>
            <a:r>
              <a:rPr lang="sr-Latn-CS" altLang="en-US" sz="3600" dirty="0">
                <a:latin typeface="Arial" panose="020B0604020202020204" pitchFamily="34" charset="0"/>
                <a:cs typeface="Arial" panose="020B0604020202020204" pitchFamily="34" charset="0"/>
              </a:rPr>
              <a:t>aktivnosti treba da se </a:t>
            </a:r>
            <a:r>
              <a:rPr lang="sr-Latn-CS" altLang="en-US" sz="3600" dirty="0" smtClean="0">
                <a:latin typeface="Arial" panose="020B0604020202020204" pitchFamily="34" charset="0"/>
                <a:cs typeface="Arial" panose="020B0604020202020204" pitchFamily="34" charset="0"/>
              </a:rPr>
              <a:t>sabere </a:t>
            </a:r>
            <a:r>
              <a:rPr lang="sr-Latn-CS" altLang="en-US" sz="3600" dirty="0">
                <a:latin typeface="Arial" panose="020B0604020202020204" pitchFamily="34" charset="0"/>
                <a:cs typeface="Arial" panose="020B0604020202020204" pitchFamily="34" charset="0"/>
              </a:rPr>
              <a:t>na kraju dana i zbir ne sme da bude manji od sat </a:t>
            </a:r>
            <a:r>
              <a:rPr lang="sr-Latn-CS" altLang="en-US" sz="3600" dirty="0" smtClean="0">
                <a:latin typeface="Arial" panose="020B0604020202020204" pitchFamily="34" charset="0"/>
                <a:cs typeface="Arial" panose="020B0604020202020204" pitchFamily="34" charset="0"/>
              </a:rPr>
              <a:t>vremena.</a:t>
            </a:r>
            <a:endParaRPr lang="sr-Latn-CS" altLang="en-US" sz="3600" dirty="0">
              <a:latin typeface="Arial" panose="020B0604020202020204" pitchFamily="34" charset="0"/>
              <a:cs typeface="Arial" panose="020B0604020202020204" pitchFamily="34" charset="0"/>
            </a:endParaRPr>
          </a:p>
          <a:p>
            <a:r>
              <a:rPr lang="sr-Latn-RS" altLang="en-US" sz="3600" dirty="0" smtClean="0">
                <a:latin typeface="Arial" panose="020B0604020202020204" pitchFamily="34" charset="0"/>
                <a:cs typeface="Arial" panose="020B0604020202020204" pitchFamily="34" charset="0"/>
              </a:rPr>
              <a:t>Najbolja je fizička aktivnost na svežem vazduhu, uz zaštitu od sunca i insekata.</a:t>
            </a:r>
            <a:endParaRPr lang="en-US" altLang="en-US" sz="36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954" y="5007970"/>
            <a:ext cx="2775045" cy="185003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846" y="5007970"/>
            <a:ext cx="3288943" cy="18500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07970"/>
            <a:ext cx="2776130" cy="18500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1280" y="5007970"/>
            <a:ext cx="2775045" cy="185003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9786" y="2930186"/>
            <a:ext cx="1125877" cy="1699438"/>
          </a:xfrm>
          <a:prstGeom prst="rect">
            <a:avLst/>
          </a:prstGeom>
        </p:spPr>
      </p:pic>
      <p:sp>
        <p:nvSpPr>
          <p:cNvPr id="7" name="TextBox 6"/>
          <p:cNvSpPr txBox="1"/>
          <p:nvPr/>
        </p:nvSpPr>
        <p:spPr>
          <a:xfrm>
            <a:off x="11108608" y="2473221"/>
            <a:ext cx="894797" cy="523220"/>
          </a:xfrm>
          <a:prstGeom prst="rect">
            <a:avLst/>
          </a:prstGeom>
          <a:noFill/>
        </p:spPr>
        <p:txBody>
          <a:bodyPr wrap="none" rtlCol="0">
            <a:spAutoFit/>
          </a:bodyPr>
          <a:lstStyle/>
          <a:p>
            <a:r>
              <a:rPr lang="sr-Latn-R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37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9"/>
          <p:cNvSpPr>
            <a:spLocks noChangeArrowheads="1" noChangeShapeType="1" noTextEdit="1"/>
          </p:cNvSpPr>
          <p:nvPr/>
        </p:nvSpPr>
        <p:spPr bwMode="auto">
          <a:xfrm>
            <a:off x="4531058" y="5737225"/>
            <a:ext cx="3138984" cy="466725"/>
          </a:xfrm>
          <a:prstGeom prst="rect">
            <a:avLst/>
          </a:prstGeom>
        </p:spPr>
        <p:txBody>
          <a:bodyPr wrap="none" fromWordArt="1">
            <a:prstTxWarp prst="textPlain">
              <a:avLst>
                <a:gd name="adj" fmla="val 50000"/>
              </a:avLst>
            </a:prstTxWarp>
          </a:bodyPr>
          <a:lstStyle/>
          <a:p>
            <a:pPr algn="ct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do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zdravih</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izbora</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5" name="Text Box 7"/>
          <p:cNvSpPr txBox="1">
            <a:spLocks noChangeArrowheads="1"/>
          </p:cNvSpPr>
          <p:nvPr/>
        </p:nvSpPr>
        <p:spPr bwMode="auto">
          <a:xfrm>
            <a:off x="2822575" y="6292850"/>
            <a:ext cx="675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200" b="1" dirty="0" err="1"/>
              <a:t>Programski</a:t>
            </a:r>
            <a:r>
              <a:rPr lang="en-US" altLang="en-US" sz="1200" b="1" dirty="0"/>
              <a:t> </a:t>
            </a:r>
            <a:r>
              <a:rPr lang="en-US" altLang="en-US" sz="1200" b="1" dirty="0" err="1"/>
              <a:t>zadatak</a:t>
            </a:r>
            <a:r>
              <a:rPr lang="en-US" altLang="en-US" sz="1200" b="1" dirty="0"/>
              <a:t> </a:t>
            </a:r>
            <a:r>
              <a:rPr lang="en-US" altLang="en-US" sz="1200" b="1" dirty="0" err="1"/>
              <a:t>Posebnog</a:t>
            </a:r>
            <a:r>
              <a:rPr lang="en-US" altLang="en-US" sz="1200" b="1" dirty="0"/>
              <a:t> </a:t>
            </a:r>
            <a:r>
              <a:rPr lang="en-US" altLang="en-US" sz="1200" b="1" dirty="0" err="1"/>
              <a:t>programa</a:t>
            </a:r>
            <a:r>
              <a:rPr lang="en-US" altLang="en-US" sz="1200" b="1" dirty="0"/>
              <a:t> u </a:t>
            </a:r>
            <a:r>
              <a:rPr lang="en-US" altLang="en-US" sz="1200" b="1" dirty="0" err="1"/>
              <a:t>oblasti</a:t>
            </a:r>
            <a:r>
              <a:rPr lang="en-US" altLang="en-US" sz="1200" b="1" dirty="0"/>
              <a:t> </a:t>
            </a:r>
            <a:r>
              <a:rPr lang="en-US" altLang="en-US" sz="1200" b="1" dirty="0" err="1"/>
              <a:t>javnog</a:t>
            </a:r>
            <a:r>
              <a:rPr lang="en-US" altLang="en-US" sz="1200" b="1" dirty="0"/>
              <a:t> </a:t>
            </a:r>
            <a:r>
              <a:rPr lang="en-US" altLang="en-US" sz="1200" b="1" dirty="0" err="1"/>
              <a:t>zdravlja</a:t>
            </a:r>
            <a:r>
              <a:rPr lang="en-US" altLang="en-US" sz="1200" b="1" dirty="0"/>
              <a:t> </a:t>
            </a:r>
            <a:r>
              <a:rPr lang="en-US" altLang="en-US" sz="1200" b="1" dirty="0" err="1"/>
              <a:t>za</a:t>
            </a:r>
            <a:r>
              <a:rPr lang="en-US" altLang="en-US" sz="1200" b="1" dirty="0"/>
              <a:t> APV u</a:t>
            </a:r>
            <a:r>
              <a:rPr lang="sr-Cyrl-RS" altLang="en-US" sz="1200" b="1" dirty="0"/>
              <a:t> 2020. </a:t>
            </a:r>
            <a:r>
              <a:rPr lang="en-US" altLang="en-US" sz="1200" b="1" dirty="0" err="1"/>
              <a:t>godini</a:t>
            </a:r>
            <a:r>
              <a:rPr lang="sr-Cyrl-RS" altLang="en-US" sz="1200" b="1" dirty="0"/>
              <a:t>:</a:t>
            </a:r>
          </a:p>
          <a:p>
            <a:pPr algn="ctr" eaLnBrk="1" hangingPunct="1">
              <a:lnSpc>
                <a:spcPct val="100000"/>
              </a:lnSpc>
              <a:spcBef>
                <a:spcPct val="0"/>
              </a:spcBef>
              <a:buFontTx/>
              <a:buNone/>
            </a:pPr>
            <a:r>
              <a:rPr lang="en-US" altLang="en-US" sz="1200" b="1" dirty="0" err="1"/>
              <a:t>Unapređenje</a:t>
            </a:r>
            <a:r>
              <a:rPr lang="en-US" altLang="en-US" sz="1200" b="1" dirty="0"/>
              <a:t> </a:t>
            </a:r>
            <a:r>
              <a:rPr lang="en-US" altLang="en-US" sz="1200" b="1" dirty="0" err="1"/>
              <a:t>zdravstvene</a:t>
            </a:r>
            <a:r>
              <a:rPr lang="en-US" altLang="en-US" sz="1200" b="1" dirty="0"/>
              <a:t> </a:t>
            </a:r>
            <a:r>
              <a:rPr lang="en-US" altLang="en-US" sz="1200" b="1" dirty="0" err="1"/>
              <a:t>pismenosti</a:t>
            </a:r>
            <a:r>
              <a:rPr lang="en-US" altLang="en-US" sz="1200" b="1" dirty="0"/>
              <a:t> </a:t>
            </a:r>
            <a:r>
              <a:rPr lang="en-US" altLang="en-US" sz="1200" b="1" dirty="0" err="1"/>
              <a:t>populacije</a:t>
            </a:r>
            <a:r>
              <a:rPr lang="en-US" altLang="en-US" sz="1200" b="1" dirty="0"/>
              <a:t> – „</a:t>
            </a:r>
            <a:r>
              <a:rPr lang="en-US" altLang="en-US" sz="1200" b="1" dirty="0" err="1"/>
              <a:t>Znanjem</a:t>
            </a:r>
            <a:r>
              <a:rPr lang="en-US" altLang="en-US" sz="1200" b="1" dirty="0"/>
              <a:t> do </a:t>
            </a:r>
            <a:r>
              <a:rPr lang="en-US" altLang="en-US" sz="1200" b="1" dirty="0" err="1"/>
              <a:t>zdravih</a:t>
            </a:r>
            <a:r>
              <a:rPr lang="en-US" altLang="en-US" sz="1200" b="1" dirty="0"/>
              <a:t> </a:t>
            </a:r>
            <a:r>
              <a:rPr lang="en-US" altLang="en-US" sz="1200" b="1" dirty="0" err="1"/>
              <a:t>izbora</a:t>
            </a:r>
            <a:r>
              <a:rPr lang="en-US" altLang="en-US" sz="1200" b="1" dirty="0"/>
              <a:t>“ </a:t>
            </a: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0394950" y="5453063"/>
            <a:ext cx="1744663" cy="1347787"/>
            <a:chOff x="10394950" y="5453063"/>
            <a:chExt cx="1744663" cy="134778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sp>
        <p:nvSpPr>
          <p:cNvPr id="19" name="Title 1"/>
          <p:cNvSpPr txBox="1">
            <a:spLocks/>
          </p:cNvSpPr>
          <p:nvPr/>
        </p:nvSpPr>
        <p:spPr>
          <a:xfrm>
            <a:off x="337782" y="3930554"/>
            <a:ext cx="11221871" cy="6960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r-Latn-RS" sz="2400" b="1" dirty="0" smtClean="0">
                <a:solidFill>
                  <a:schemeClr val="accent1">
                    <a:lumMod val="75000"/>
                  </a:schemeClr>
                </a:solidFill>
                <a:latin typeface="Arial" panose="020B0604020202020204" pitchFamily="34" charset="0"/>
                <a:cs typeface="Arial" panose="020B0604020202020204" pitchFamily="34" charset="0"/>
              </a:rPr>
              <a:t>U prezentaciji su korišćene slike iz</a:t>
            </a:r>
            <a:r>
              <a:rPr lang="en-U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err="1" smtClean="0">
                <a:solidFill>
                  <a:schemeClr val="accent1">
                    <a:lumMod val="75000"/>
                  </a:schemeClr>
                </a:solidFill>
                <a:latin typeface="Arial" panose="020B0604020202020204" pitchFamily="34" charset="0"/>
                <a:cs typeface="Arial" panose="020B0604020202020204" pitchFamily="34" charset="0"/>
              </a:rPr>
              <a:t>slede</a:t>
            </a:r>
            <a:r>
              <a:rPr lang="sr-Latn-RS" sz="2400" b="1" dirty="0" smtClean="0">
                <a:solidFill>
                  <a:schemeClr val="accent1">
                    <a:lumMod val="75000"/>
                  </a:schemeClr>
                </a:solidFill>
                <a:latin typeface="Arial" panose="020B0604020202020204" pitchFamily="34" charset="0"/>
                <a:cs typeface="Arial" panose="020B0604020202020204" pitchFamily="34" charset="0"/>
              </a:rPr>
              <a:t>ć</a:t>
            </a:r>
            <a:r>
              <a:rPr lang="en-US" sz="2400" b="1" dirty="0" err="1" smtClean="0">
                <a:solidFill>
                  <a:schemeClr val="accent1">
                    <a:lumMod val="75000"/>
                  </a:schemeClr>
                </a:solidFill>
                <a:latin typeface="Arial" panose="020B0604020202020204" pitchFamily="34" charset="0"/>
                <a:cs typeface="Arial" panose="020B0604020202020204" pitchFamily="34" charset="0"/>
              </a:rPr>
              <a:t>eg</a:t>
            </a:r>
            <a:r>
              <a:rPr lang="en-U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dirty="0" err="1" smtClean="0">
                <a:solidFill>
                  <a:schemeClr val="accent1">
                    <a:lumMod val="75000"/>
                  </a:schemeClr>
                </a:solidFill>
                <a:latin typeface="Arial" panose="020B0604020202020204" pitchFamily="34" charset="0"/>
                <a:cs typeface="Arial" panose="020B0604020202020204" pitchFamily="34" charset="0"/>
              </a:rPr>
              <a:t>izvora</a:t>
            </a:r>
            <a:r>
              <a:rPr lang="en-US" sz="2400" b="1" dirty="0">
                <a:solidFill>
                  <a:schemeClr val="accent1">
                    <a:lumMod val="75000"/>
                  </a:schemeClr>
                </a:solidFill>
                <a:latin typeface="Arial" panose="020B0604020202020204" pitchFamily="34" charset="0"/>
                <a:cs typeface="Arial" panose="020B0604020202020204" pitchFamily="34" charset="0"/>
              </a:rPr>
              <a:t>:</a:t>
            </a:r>
            <a:r>
              <a:rPr lang="sr-Latn-R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hlinkClick r:id="rId4" tooltip="https://pixabay.com/"/>
              </a:rPr>
              <a:t>https</a:t>
            </a:r>
            <a:r>
              <a:rPr lang="ru-RU" sz="2400" b="1" u="sng" dirty="0">
                <a:latin typeface="Arial" panose="020B0604020202020204" pitchFamily="34" charset="0"/>
                <a:cs typeface="Arial" panose="020B0604020202020204" pitchFamily="34" charset="0"/>
                <a:hlinkClick r:id="rId4" tooltip="https://pixabay.com/"/>
              </a:rPr>
              <a:t>://</a:t>
            </a:r>
            <a:r>
              <a:rPr lang="en-US" sz="2400" b="1" u="sng" dirty="0" err="1">
                <a:latin typeface="Arial" panose="020B0604020202020204" pitchFamily="34" charset="0"/>
                <a:cs typeface="Arial" panose="020B0604020202020204" pitchFamily="34" charset="0"/>
                <a:hlinkClick r:id="rId4" tooltip="https://pixabay.com/"/>
              </a:rPr>
              <a:t>pixabay</a:t>
            </a:r>
            <a:r>
              <a:rPr lang="ru-RU" sz="2400" b="1" u="sng" dirty="0">
                <a:latin typeface="Arial" panose="020B0604020202020204" pitchFamily="34" charset="0"/>
                <a:cs typeface="Arial" panose="020B0604020202020204" pitchFamily="34" charset="0"/>
                <a:hlinkClick r:id="rId4" tooltip="https://pixabay.com/"/>
              </a:rPr>
              <a:t>.</a:t>
            </a:r>
            <a:r>
              <a:rPr lang="en-US" sz="2400" b="1" u="sng" dirty="0">
                <a:latin typeface="Arial" panose="020B0604020202020204" pitchFamily="34" charset="0"/>
                <a:cs typeface="Arial" panose="020B0604020202020204" pitchFamily="34" charset="0"/>
                <a:hlinkClick r:id="rId4" tooltip="https://pixabay.com/"/>
              </a:rPr>
              <a:t>com</a:t>
            </a:r>
            <a:r>
              <a:rPr lang="ru-RU" sz="2400" b="1" u="sng" dirty="0">
                <a:latin typeface="Arial" panose="020B0604020202020204" pitchFamily="34" charset="0"/>
                <a:cs typeface="Arial" panose="020B0604020202020204" pitchFamily="34" charset="0"/>
                <a:hlinkClick r:id="rId4" tooltip="https://pixabay.com/"/>
              </a:rPr>
              <a:t>/</a:t>
            </a:r>
            <a:endParaRPr lang="en-US" sz="2400" b="1" dirty="0">
              <a:latin typeface="Arial" panose="020B0604020202020204" pitchFamily="34" charset="0"/>
              <a:cs typeface="Arial" panose="020B0604020202020204" pitchFamily="34" charset="0"/>
            </a:endParaRPr>
          </a:p>
        </p:txBody>
      </p:sp>
      <p:sp>
        <p:nvSpPr>
          <p:cNvPr id="21" name="Title 1"/>
          <p:cNvSpPr txBox="1">
            <a:spLocks/>
          </p:cNvSpPr>
          <p:nvPr/>
        </p:nvSpPr>
        <p:spPr>
          <a:xfrm>
            <a:off x="337783" y="272955"/>
            <a:ext cx="11058098" cy="34186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sr-Latn-RS" sz="2400" dirty="0" smtClean="0">
              <a:solidFill>
                <a:schemeClr val="accent1">
                  <a:lumMod val="75000"/>
                </a:schemeClr>
              </a:solidFill>
              <a:latin typeface="Arial" panose="020B0604020202020204" pitchFamily="34" charset="0"/>
              <a:cs typeface="Arial" panose="020B0604020202020204" pitchFamily="34" charset="0"/>
            </a:endParaRPr>
          </a:p>
          <a:p>
            <a:pPr algn="l"/>
            <a:r>
              <a:rPr lang="en-US" sz="2400" dirty="0" err="1" smtClean="0">
                <a:solidFill>
                  <a:schemeClr val="accent1">
                    <a:lumMod val="75000"/>
                  </a:schemeClr>
                </a:solidFill>
                <a:latin typeface="Arial" panose="020B0604020202020204" pitchFamily="34" charset="0"/>
                <a:cs typeface="Arial" panose="020B0604020202020204" pitchFamily="34" charset="0"/>
              </a:rPr>
              <a:t>Literatura</a:t>
            </a:r>
            <a:r>
              <a:rPr lang="en-US" sz="2400" dirty="0" smtClean="0">
                <a:solidFill>
                  <a:schemeClr val="accent1">
                    <a:lumMod val="75000"/>
                  </a:schemeClr>
                </a:solidFill>
                <a:latin typeface="Arial" panose="020B0604020202020204" pitchFamily="34" charset="0"/>
                <a:cs typeface="Arial" panose="020B0604020202020204" pitchFamily="34" charset="0"/>
              </a:rPr>
              <a:t>:</a:t>
            </a:r>
            <a:endParaRPr lang="sr-Latn-RS" sz="2400" dirty="0" smtClean="0">
              <a:solidFill>
                <a:schemeClr val="accent1">
                  <a:lumMod val="75000"/>
                </a:schemeClr>
              </a:solidFill>
              <a:latin typeface="Arial" panose="020B0604020202020204" pitchFamily="34" charset="0"/>
              <a:cs typeface="Arial" panose="020B0604020202020204" pitchFamily="34" charset="0"/>
            </a:endParaRPr>
          </a:p>
          <a:p>
            <a:pPr algn="l"/>
            <a:endParaRPr lang="en-US" sz="2400" dirty="0" smtClean="0">
              <a:solidFill>
                <a:schemeClr val="accent1">
                  <a:lumMod val="75000"/>
                </a:schemeClr>
              </a:solidFill>
              <a:latin typeface="Arial" panose="020B0604020202020204" pitchFamily="34" charset="0"/>
              <a:cs typeface="Arial" panose="020B0604020202020204" pitchFamily="34" charset="0"/>
            </a:endParaRPr>
          </a:p>
          <a:p>
            <a:pPr marL="457200" indent="-457200" algn="l">
              <a:buAutoNum type="arabicPeriod"/>
            </a:pPr>
            <a:r>
              <a:rPr lang="sr-Latn-RS" sz="2400" dirty="0" smtClean="0">
                <a:solidFill>
                  <a:schemeClr val="accent1">
                    <a:lumMod val="75000"/>
                  </a:schemeClr>
                </a:solidFill>
                <a:latin typeface="Arial" panose="020B0604020202020204" pitchFamily="34" charset="0"/>
                <a:cs typeface="Arial" panose="020B0604020202020204" pitchFamily="34" charset="0"/>
              </a:rPr>
              <a:t>Garrow J.S. James W.P.T. Ralph A. Human Nutrition and Dietetics. Churchill Living Stone, 2000</a:t>
            </a:r>
            <a:endParaRPr lang="en-US" sz="2400" dirty="0" smtClean="0">
              <a:solidFill>
                <a:schemeClr val="accent1">
                  <a:lumMod val="75000"/>
                </a:schemeClr>
              </a:solidFill>
              <a:latin typeface="Arial" panose="020B0604020202020204" pitchFamily="34" charset="0"/>
              <a:cs typeface="Arial" panose="020B0604020202020204" pitchFamily="34" charset="0"/>
            </a:endParaRPr>
          </a:p>
          <a:p>
            <a:pPr algn="l"/>
            <a:r>
              <a:rPr lang="en-US" sz="2400" dirty="0" smtClean="0">
                <a:solidFill>
                  <a:schemeClr val="accent1">
                    <a:lumMod val="75000"/>
                  </a:schemeClr>
                </a:solidFill>
                <a:latin typeface="Arial" panose="020B0604020202020204" pitchFamily="34" charset="0"/>
                <a:cs typeface="Arial" panose="020B0604020202020204" pitchFamily="34" charset="0"/>
              </a:rPr>
              <a:t>2. </a:t>
            </a:r>
            <a:r>
              <a:rPr lang="sr-Latn-RS" sz="2400" dirty="0" smtClean="0">
                <a:solidFill>
                  <a:schemeClr val="accent1">
                    <a:lumMod val="75000"/>
                  </a:schemeClr>
                </a:solidFill>
                <a:latin typeface="Arial" panose="020B0604020202020204" pitchFamily="34" charset="0"/>
                <a:cs typeface="Arial" panose="020B0604020202020204" pitchFamily="34" charset="0"/>
              </a:rPr>
              <a:t>   </a:t>
            </a:r>
            <a:r>
              <a:rPr lang="en-US" sz="2400" dirty="0" smtClean="0">
                <a:solidFill>
                  <a:schemeClr val="accent1">
                    <a:lumMod val="75000"/>
                  </a:schemeClr>
                </a:solidFill>
                <a:latin typeface="Arial" pitchFamily="34" charset="0"/>
                <a:cs typeface="Arial" pitchFamily="34" charset="0"/>
              </a:rPr>
              <a:t>WHO </a:t>
            </a:r>
            <a:r>
              <a:rPr lang="en-US" sz="2400" dirty="0">
                <a:solidFill>
                  <a:schemeClr val="accent1">
                    <a:lumMod val="75000"/>
                  </a:schemeClr>
                </a:solidFill>
                <a:latin typeface="Arial" pitchFamily="34" charset="0"/>
                <a:cs typeface="Arial" pitchFamily="34" charset="0"/>
              </a:rPr>
              <a:t>child growth standards: length/height-for-age, weight-for-age, weight-for-length, weight-for-height and body mass index-for-age: methods and </a:t>
            </a:r>
            <a:r>
              <a:rPr lang="en-US" sz="2400" dirty="0" smtClean="0">
                <a:solidFill>
                  <a:schemeClr val="accent1">
                    <a:lumMod val="75000"/>
                  </a:schemeClr>
                </a:solidFill>
                <a:latin typeface="Arial" pitchFamily="34" charset="0"/>
                <a:cs typeface="Arial" pitchFamily="34" charset="0"/>
              </a:rPr>
              <a:t>development</a:t>
            </a:r>
            <a:r>
              <a:rPr lang="sr-Latn-RS" sz="2400" dirty="0" smtClean="0">
                <a:solidFill>
                  <a:schemeClr val="accent1">
                    <a:lumMod val="75000"/>
                  </a:schemeClr>
                </a:solidFill>
                <a:latin typeface="Arial" pitchFamily="34" charset="0"/>
                <a:cs typeface="Arial" pitchFamily="34" charset="0"/>
              </a:rPr>
              <a:t>,2006.</a:t>
            </a:r>
            <a:endParaRPr lang="en-US" sz="2400" dirty="0">
              <a:solidFill>
                <a:schemeClr val="accent1">
                  <a:lumMod val="75000"/>
                </a:schemeClr>
              </a:solidFill>
              <a:latin typeface="Arial" pitchFamily="34" charset="0"/>
              <a:cs typeface="Arial" pitchFamily="34" charset="0"/>
            </a:endParaRPr>
          </a:p>
          <a:p>
            <a:pPr algn="l"/>
            <a:r>
              <a:rPr lang="en-US" sz="2400" dirty="0" smtClean="0">
                <a:solidFill>
                  <a:schemeClr val="accent1">
                    <a:lumMod val="75000"/>
                  </a:schemeClr>
                </a:solidFill>
                <a:latin typeface="Arial" panose="020B0604020202020204" pitchFamily="34" charset="0"/>
                <a:cs typeface="Arial" panose="020B0604020202020204" pitchFamily="34" charset="0"/>
              </a:rPr>
              <a:t>3.</a:t>
            </a:r>
            <a:r>
              <a:rPr lang="sr-Latn-RS" sz="2400" dirty="0" smtClean="0">
                <a:solidFill>
                  <a:schemeClr val="accent1">
                    <a:lumMod val="75000"/>
                  </a:schemeClr>
                </a:solidFill>
                <a:latin typeface="Arial" panose="020B0604020202020204" pitchFamily="34" charset="0"/>
                <a:cs typeface="Arial" panose="020B0604020202020204" pitchFamily="34" charset="0"/>
              </a:rPr>
              <a:t>   </a:t>
            </a:r>
            <a:r>
              <a:rPr lang="en-US" sz="2400" dirty="0" smtClean="0">
                <a:solidFill>
                  <a:schemeClr val="accent1">
                    <a:lumMod val="75000"/>
                  </a:schemeClr>
                </a:solidFill>
                <a:latin typeface="Arial" panose="020B0604020202020204" pitchFamily="34" charset="0"/>
                <a:cs typeface="Arial" panose="020B0604020202020204" pitchFamily="34" charset="0"/>
              </a:rPr>
              <a:t> </a:t>
            </a:r>
            <a:r>
              <a:rPr lang="sr-Latn-RS" sz="2400" dirty="0" smtClean="0">
                <a:solidFill>
                  <a:schemeClr val="accent1">
                    <a:lumMod val="75000"/>
                  </a:schemeClr>
                </a:solidFill>
                <a:latin typeface="Arial" panose="020B0604020202020204" pitchFamily="34" charset="0"/>
                <a:cs typeface="Arial" panose="020B0604020202020204" pitchFamily="34" charset="0"/>
              </a:rPr>
              <a:t>Antić E, Antić M, Stošić D. Pravilna ishrana predškolske i školske dece kao prevencija gojaznosti i njen uticaj na zdravlje. </a:t>
            </a:r>
            <a:r>
              <a:rPr lang="en-US" sz="2400" dirty="0" smtClean="0">
                <a:solidFill>
                  <a:schemeClr val="accent1">
                    <a:lumMod val="75000"/>
                  </a:schemeClr>
                </a:solidFill>
                <a:latin typeface="Arial" pitchFamily="34" charset="0"/>
                <a:cs typeface="Arial" pitchFamily="34" charset="0"/>
              </a:rPr>
              <a:t>BEZBEDNOST </a:t>
            </a:r>
            <a:r>
              <a:rPr lang="en-US" sz="2400" dirty="0">
                <a:solidFill>
                  <a:schemeClr val="accent1">
                    <a:lumMod val="75000"/>
                  </a:schemeClr>
                </a:solidFill>
                <a:latin typeface="Arial" pitchFamily="34" charset="0"/>
                <a:cs typeface="Arial" pitchFamily="34" charset="0"/>
              </a:rPr>
              <a:t>HRANE I </a:t>
            </a:r>
            <a:r>
              <a:rPr lang="en-US" sz="2400" dirty="0" smtClean="0">
                <a:solidFill>
                  <a:schemeClr val="accent1">
                    <a:lumMod val="75000"/>
                  </a:schemeClr>
                </a:solidFill>
                <a:latin typeface="Arial" pitchFamily="34" charset="0"/>
                <a:cs typeface="Arial" pitchFamily="34" charset="0"/>
              </a:rPr>
              <a:t>ZDRAVLJE</a:t>
            </a:r>
            <a:r>
              <a:rPr lang="sr-Latn-RS" sz="2400" dirty="0" smtClean="0">
                <a:solidFill>
                  <a:schemeClr val="accent1">
                    <a:lumMod val="75000"/>
                  </a:schemeClr>
                </a:solidFill>
                <a:latin typeface="Arial" pitchFamily="34" charset="0"/>
                <a:cs typeface="Arial" pitchFamily="34" charset="0"/>
              </a:rPr>
              <a:t>. </a:t>
            </a:r>
            <a:r>
              <a:rPr lang="vi-VN" sz="2400" dirty="0" smtClean="0">
                <a:solidFill>
                  <a:schemeClr val="accent1">
                    <a:lumMod val="75000"/>
                  </a:schemeClr>
                </a:solidFill>
                <a:latin typeface="Arial" pitchFamily="34" charset="0"/>
                <a:cs typeface="Arial" pitchFamily="34" charset="0"/>
              </a:rPr>
              <a:t>1</a:t>
            </a:r>
            <a:r>
              <a:rPr lang="vi-VN" sz="2400" dirty="0">
                <a:solidFill>
                  <a:schemeClr val="accent1">
                    <a:lumMod val="75000"/>
                  </a:schemeClr>
                </a:solidFill>
                <a:latin typeface="Arial" pitchFamily="34" charset="0"/>
                <a:cs typeface="Arial" pitchFamily="34" charset="0"/>
              </a:rPr>
              <a:t>. konferencija sa međunarodnim </a:t>
            </a:r>
            <a:r>
              <a:rPr lang="vi-VN" sz="2400" dirty="0" smtClean="0">
                <a:solidFill>
                  <a:schemeClr val="accent1">
                    <a:lumMod val="75000"/>
                  </a:schemeClr>
                </a:solidFill>
                <a:latin typeface="Arial" pitchFamily="34" charset="0"/>
                <a:cs typeface="Arial" pitchFamily="34" charset="0"/>
              </a:rPr>
              <a:t>učešćem</a:t>
            </a:r>
            <a:r>
              <a:rPr lang="sr-Latn-RS" sz="2400" dirty="0" smtClean="0">
                <a:solidFill>
                  <a:schemeClr val="accent1">
                    <a:lumMod val="75000"/>
                  </a:schemeClr>
                </a:solidFill>
                <a:latin typeface="Arial" pitchFamily="34" charset="0"/>
                <a:cs typeface="Arial" pitchFamily="34" charset="0"/>
              </a:rPr>
              <a:t>, 2017.</a:t>
            </a:r>
            <a:endParaRPr lang="en-US" sz="2400" dirty="0" smtClean="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507533"/>
      </p:ext>
    </p:extLst>
  </p:cSld>
  <p:clrMapOvr>
    <a:masterClrMapping/>
  </p:clrMapOvr>
  <mc:AlternateContent xmlns:mc="http://schemas.openxmlformats.org/markup-compatibility/2006" xmlns:p14="http://schemas.microsoft.com/office/powerpoint/2010/main">
    <mc:Choice Requires="p14">
      <p:transition spd="slow" p14:dur="525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45660"/>
            <a:ext cx="8305800" cy="1254528"/>
          </a:xfrm>
          <a:ln>
            <a:miter lim="800000"/>
            <a:headEnd/>
            <a:tailEnd/>
          </a:ln>
        </p:spPr>
        <p:txBody>
          <a:bodyPr>
            <a:noAutofit/>
          </a:bodyPr>
          <a:lstStyle/>
          <a:p>
            <a:pPr algn="ctr">
              <a:defRPr/>
            </a:pPr>
            <a:r>
              <a:rPr lang="sr-Latn-RS" sz="3200" b="1" dirty="0">
                <a:solidFill>
                  <a:srgbClr val="FF0000"/>
                </a:solidFill>
                <a:latin typeface="Arial" pitchFamily="34" charset="0"/>
                <a:cs typeface="Arial" pitchFamily="34" charset="0"/>
              </a:rPr>
              <a:t>Prosečna telesna masa i telesna visina predškolske dece</a:t>
            </a:r>
            <a:br>
              <a:rPr lang="sr-Latn-RS" sz="3200" b="1" dirty="0">
                <a:solidFill>
                  <a:srgbClr val="FF0000"/>
                </a:solidFill>
                <a:latin typeface="Arial" pitchFamily="34" charset="0"/>
                <a:cs typeface="Arial" pitchFamily="34" charset="0"/>
              </a:rPr>
            </a:br>
            <a:r>
              <a:rPr lang="sr-Latn-RS" sz="3200" b="1" dirty="0">
                <a:solidFill>
                  <a:srgbClr val="FF0000"/>
                </a:solidFill>
                <a:latin typeface="Arial" pitchFamily="34" charset="0"/>
                <a:cs typeface="Arial" pitchFamily="34" charset="0"/>
              </a:rPr>
              <a:t>Preporuke energetskog unosa i proteina</a:t>
            </a:r>
            <a:endParaRPr lang="en-US" sz="3200" b="1" dirty="0">
              <a:solidFill>
                <a:srgbClr val="FF000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34049211"/>
              </p:ext>
            </p:extLst>
          </p:nvPr>
        </p:nvGraphicFramePr>
        <p:xfrm>
          <a:off x="2526505" y="1826882"/>
          <a:ext cx="7215189" cy="4713806"/>
        </p:xfrm>
        <a:graphic>
          <a:graphicData uri="http://schemas.openxmlformats.org/drawingml/2006/table">
            <a:tbl>
              <a:tblPr firstRow="1" bandRow="1">
                <a:tableStyleId>{21E4AEA4-8DFA-4A89-87EB-49C32662AFE0}</a:tableStyleId>
              </a:tblPr>
              <a:tblGrid>
                <a:gridCol w="2405063">
                  <a:extLst>
                    <a:ext uri="{9D8B030D-6E8A-4147-A177-3AD203B41FA5}">
                      <a16:colId xmlns:a16="http://schemas.microsoft.com/office/drawing/2014/main" val="20000"/>
                    </a:ext>
                  </a:extLst>
                </a:gridCol>
                <a:gridCol w="2405063">
                  <a:extLst>
                    <a:ext uri="{9D8B030D-6E8A-4147-A177-3AD203B41FA5}">
                      <a16:colId xmlns:a16="http://schemas.microsoft.com/office/drawing/2014/main" val="20001"/>
                    </a:ext>
                  </a:extLst>
                </a:gridCol>
                <a:gridCol w="2405063">
                  <a:extLst>
                    <a:ext uri="{9D8B030D-6E8A-4147-A177-3AD203B41FA5}">
                      <a16:colId xmlns:a16="http://schemas.microsoft.com/office/drawing/2014/main" val="20002"/>
                    </a:ext>
                  </a:extLst>
                </a:gridCol>
              </a:tblGrid>
              <a:tr h="561239">
                <a:tc>
                  <a:txBody>
                    <a:bodyPr/>
                    <a:lstStyle/>
                    <a:p>
                      <a:pPr algn="ctr"/>
                      <a:r>
                        <a:rPr lang="sr-Latn-RS" sz="2400" dirty="0" smtClean="0">
                          <a:latin typeface="Arial" pitchFamily="34" charset="0"/>
                          <a:cs typeface="Arial" pitchFamily="34" charset="0"/>
                        </a:rPr>
                        <a:t>Deca</a:t>
                      </a:r>
                      <a:endParaRPr lang="en-US" sz="2400" dirty="0">
                        <a:latin typeface="Arial" pitchFamily="34" charset="0"/>
                        <a:cs typeface="Arial" pitchFamily="34" charset="0"/>
                      </a:endParaRPr>
                    </a:p>
                  </a:txBody>
                  <a:tcPr marL="91439" marR="91439" marT="45715" marB="45715" anchor="ctr"/>
                </a:tc>
                <a:tc>
                  <a:txBody>
                    <a:bodyPr/>
                    <a:lstStyle/>
                    <a:p>
                      <a:pPr algn="ctr"/>
                      <a:r>
                        <a:rPr lang="en-US" sz="2400" dirty="0" smtClean="0">
                          <a:latin typeface="Arial" pitchFamily="34" charset="0"/>
                          <a:cs typeface="Arial" pitchFamily="34" charset="0"/>
                        </a:rPr>
                        <a:t>O</a:t>
                      </a:r>
                      <a:r>
                        <a:rPr lang="sr-Latn-RS" sz="2400" dirty="0" smtClean="0">
                          <a:latin typeface="Arial" pitchFamily="34" charset="0"/>
                          <a:cs typeface="Arial" pitchFamily="34" charset="0"/>
                        </a:rPr>
                        <a:t>d 1 – 3 godine</a:t>
                      </a:r>
                      <a:endParaRPr lang="en-US" sz="2400" dirty="0">
                        <a:latin typeface="Arial" pitchFamily="34" charset="0"/>
                        <a:cs typeface="Arial" pitchFamily="34" charset="0"/>
                      </a:endParaRPr>
                    </a:p>
                  </a:txBody>
                  <a:tcPr marL="91439" marR="91439" marT="45715" marB="45715" anchor="ctr"/>
                </a:tc>
                <a:tc>
                  <a:txBody>
                    <a:bodyPr/>
                    <a:lstStyle/>
                    <a:p>
                      <a:pPr algn="ctr"/>
                      <a:r>
                        <a:rPr lang="en-US" sz="2400" dirty="0" smtClean="0">
                          <a:latin typeface="Arial" pitchFamily="34" charset="0"/>
                          <a:cs typeface="Arial" pitchFamily="34" charset="0"/>
                        </a:rPr>
                        <a:t>O</a:t>
                      </a:r>
                      <a:r>
                        <a:rPr lang="sr-Latn-RS" sz="2400" dirty="0" smtClean="0">
                          <a:latin typeface="Arial" pitchFamily="34" charset="0"/>
                          <a:cs typeface="Arial" pitchFamily="34" charset="0"/>
                        </a:rPr>
                        <a:t>d 4 – 6 godina</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0"/>
                  </a:ext>
                </a:extLst>
              </a:tr>
              <a:tr h="640016">
                <a:tc>
                  <a:txBody>
                    <a:bodyPr/>
                    <a:lstStyle/>
                    <a:p>
                      <a:pPr algn="ctr"/>
                      <a:r>
                        <a:rPr lang="sr-Latn-RS" sz="2400" dirty="0" smtClean="0">
                          <a:latin typeface="Arial" pitchFamily="34" charset="0"/>
                          <a:cs typeface="Arial" pitchFamily="34" charset="0"/>
                        </a:rPr>
                        <a:t>Telesna</a:t>
                      </a:r>
                      <a:r>
                        <a:rPr lang="sr-Latn-RS" sz="2400" baseline="0" dirty="0" smtClean="0">
                          <a:latin typeface="Arial" pitchFamily="34" charset="0"/>
                          <a:cs typeface="Arial" pitchFamily="34" charset="0"/>
                        </a:rPr>
                        <a:t> masa</a:t>
                      </a:r>
                      <a:r>
                        <a:rPr lang="sr-Latn-RS" sz="2400" dirty="0" smtClean="0">
                          <a:latin typeface="Arial" pitchFamily="34" charset="0"/>
                          <a:cs typeface="Arial" pitchFamily="34" charset="0"/>
                        </a:rPr>
                        <a:t> (kg)</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Prosečno 13 </a:t>
                      </a:r>
                    </a:p>
                    <a:p>
                      <a:pPr algn="ctr"/>
                      <a:r>
                        <a:rPr lang="sr-Latn-RS" sz="2400" dirty="0" smtClean="0">
                          <a:latin typeface="Arial" pitchFamily="34" charset="0"/>
                          <a:cs typeface="Arial" pitchFamily="34" charset="0"/>
                        </a:rPr>
                        <a:t>(10,2 - 14)</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Prosečno 20 </a:t>
                      </a:r>
                    </a:p>
                    <a:p>
                      <a:pPr algn="ctr"/>
                      <a:r>
                        <a:rPr lang="sr-Latn-RS" sz="2400" dirty="0" smtClean="0">
                          <a:latin typeface="Arial" pitchFamily="34" charset="0"/>
                          <a:cs typeface="Arial" pitchFamily="34" charset="0"/>
                        </a:rPr>
                        <a:t>(16 - 20,5)</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1"/>
                  </a:ext>
                </a:extLst>
              </a:tr>
              <a:tr h="640016">
                <a:tc>
                  <a:txBody>
                    <a:bodyPr/>
                    <a:lstStyle/>
                    <a:p>
                      <a:pPr algn="ctr"/>
                      <a:r>
                        <a:rPr lang="sr-Latn-RS" sz="2400" dirty="0" smtClean="0">
                          <a:latin typeface="Arial" pitchFamily="34" charset="0"/>
                          <a:cs typeface="Arial" pitchFamily="34" charset="0"/>
                        </a:rPr>
                        <a:t>Telesna visina (cm)</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baseline="0" dirty="0" smtClean="0">
                          <a:latin typeface="Arial" pitchFamily="34" charset="0"/>
                          <a:cs typeface="Arial" pitchFamily="34" charset="0"/>
                        </a:rPr>
                        <a:t>Prosečno 90 </a:t>
                      </a:r>
                    </a:p>
                    <a:p>
                      <a:pPr algn="ctr"/>
                      <a:r>
                        <a:rPr lang="sr-Latn-RS" sz="2400" baseline="0" dirty="0" smtClean="0">
                          <a:latin typeface="Arial" pitchFamily="34" charset="0"/>
                          <a:cs typeface="Arial" pitchFamily="34" charset="0"/>
                        </a:rPr>
                        <a:t>(75 - 95)</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Prosečno 112 </a:t>
                      </a:r>
                    </a:p>
                    <a:p>
                      <a:pPr algn="ctr"/>
                      <a:r>
                        <a:rPr lang="sr-Latn-RS" sz="2400" dirty="0" smtClean="0">
                          <a:latin typeface="Arial" pitchFamily="34" charset="0"/>
                          <a:cs typeface="Arial" pitchFamily="34" charset="0"/>
                        </a:rPr>
                        <a:t>(76 - 116)</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2"/>
                  </a:ext>
                </a:extLst>
              </a:tr>
              <a:tr h="561239">
                <a:tc>
                  <a:txBody>
                    <a:bodyPr/>
                    <a:lstStyle/>
                    <a:p>
                      <a:pPr algn="ctr"/>
                      <a:r>
                        <a:rPr lang="sr-Latn-RS" sz="2400" dirty="0" smtClean="0">
                          <a:latin typeface="Arial" pitchFamily="34" charset="0"/>
                          <a:cs typeface="Arial" pitchFamily="34" charset="0"/>
                        </a:rPr>
                        <a:t>kcal/dan</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1300</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1700</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3"/>
                  </a:ext>
                </a:extLst>
              </a:tr>
              <a:tr h="561239">
                <a:tc>
                  <a:txBody>
                    <a:bodyPr/>
                    <a:lstStyle/>
                    <a:p>
                      <a:pPr algn="ctr"/>
                      <a:r>
                        <a:rPr lang="sr-Latn-RS" sz="2400" dirty="0" smtClean="0">
                          <a:latin typeface="Arial" pitchFamily="34" charset="0"/>
                          <a:cs typeface="Arial" pitchFamily="34" charset="0"/>
                        </a:rPr>
                        <a:t>kcal/kg </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100</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85</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4"/>
                  </a:ext>
                </a:extLst>
              </a:tr>
              <a:tr h="561239">
                <a:tc>
                  <a:txBody>
                    <a:bodyPr/>
                    <a:lstStyle/>
                    <a:p>
                      <a:pPr algn="ctr"/>
                      <a:r>
                        <a:rPr lang="en-US" sz="2400" dirty="0" smtClean="0">
                          <a:latin typeface="Arial" pitchFamily="34" charset="0"/>
                          <a:cs typeface="Arial" pitchFamily="34" charset="0"/>
                        </a:rPr>
                        <a:t>P</a:t>
                      </a:r>
                      <a:r>
                        <a:rPr lang="sr-Latn-RS" sz="2400" dirty="0" smtClean="0">
                          <a:latin typeface="Arial" pitchFamily="34" charset="0"/>
                          <a:cs typeface="Arial" pitchFamily="34" charset="0"/>
                        </a:rPr>
                        <a:t>roteini, g/dan</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23</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30</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5"/>
                  </a:ext>
                </a:extLst>
              </a:tr>
              <a:tr h="561239">
                <a:tc>
                  <a:txBody>
                    <a:bodyPr/>
                    <a:lstStyle/>
                    <a:p>
                      <a:pPr algn="ctr"/>
                      <a:r>
                        <a:rPr lang="en-US" sz="2400" dirty="0" smtClean="0">
                          <a:latin typeface="Arial" pitchFamily="34" charset="0"/>
                          <a:cs typeface="Arial" pitchFamily="34" charset="0"/>
                        </a:rPr>
                        <a:t>P</a:t>
                      </a:r>
                      <a:r>
                        <a:rPr lang="sr-Latn-RS" sz="2400" dirty="0" smtClean="0">
                          <a:latin typeface="Arial" pitchFamily="34" charset="0"/>
                          <a:cs typeface="Arial" pitchFamily="34" charset="0"/>
                        </a:rPr>
                        <a:t>roteini, g/kg</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1,8</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1,5</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3629839"/>
      </p:ext>
    </p:extLst>
  </p:cSld>
  <p:clrMapOvr>
    <a:masterClrMapping/>
  </p:clrMapOvr>
  <mc:AlternateContent xmlns:mc="http://schemas.openxmlformats.org/markup-compatibility/2006" xmlns:p14="http://schemas.microsoft.com/office/powerpoint/2010/main">
    <mc:Choice Requires="p14">
      <p:transition spd="slow" p14:dur="5250" advClick="0" advTm="20000"/>
    </mc:Choice>
    <mc:Fallback xmlns="">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116" y="268123"/>
            <a:ext cx="8229600" cy="866775"/>
          </a:xfrm>
        </p:spPr>
        <p:txBody>
          <a:bodyPr>
            <a:normAutofit/>
          </a:bodyPr>
          <a:lstStyle/>
          <a:p>
            <a:r>
              <a:rPr lang="sr-Latn-CS" altLang="en-US" sz="4800" b="1" dirty="0" smtClean="0">
                <a:solidFill>
                  <a:srgbClr val="FF0000"/>
                </a:solidFill>
                <a:latin typeface="Arial" panose="020B0604020202020204" pitchFamily="34" charset="0"/>
                <a:cs typeface="Arial" panose="020B0604020202020204" pitchFamily="34" charset="0"/>
              </a:rPr>
              <a:t>Uticaj roditelja</a:t>
            </a:r>
          </a:p>
        </p:txBody>
      </p:sp>
      <p:sp>
        <p:nvSpPr>
          <p:cNvPr id="9219" name="Rectangle 3"/>
          <p:cNvSpPr>
            <a:spLocks noGrp="1" noChangeArrowheads="1"/>
          </p:cNvSpPr>
          <p:nvPr>
            <p:ph sz="quarter" idx="1"/>
          </p:nvPr>
        </p:nvSpPr>
        <p:spPr>
          <a:xfrm>
            <a:off x="177421" y="1530392"/>
            <a:ext cx="8993875" cy="4492625"/>
          </a:xfrm>
        </p:spPr>
        <p:txBody>
          <a:bodyPr>
            <a:normAutofit/>
          </a:bodyPr>
          <a:lstStyle/>
          <a:p>
            <a:r>
              <a:rPr lang="sr-Latn-CS" altLang="en-US" sz="3600" dirty="0">
                <a:latin typeface="Arial" panose="020B0604020202020204" pitchFamily="34" charset="0"/>
                <a:cs typeface="Arial" panose="020B0604020202020204" pitchFamily="34" charset="0"/>
              </a:rPr>
              <a:t>D</a:t>
            </a:r>
            <a:r>
              <a:rPr lang="en-US" altLang="en-US" sz="3600" dirty="0" err="1">
                <a:latin typeface="Arial" panose="020B0604020202020204" pitchFamily="34" charset="0"/>
                <a:cs typeface="Arial" panose="020B0604020202020204" pitchFamily="34" charset="0"/>
              </a:rPr>
              <a:t>eca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budno</a:t>
            </a:r>
            <a:r>
              <a:rPr lang="en-US" altLang="en-US" sz="3600" dirty="0">
                <a:latin typeface="Arial" panose="020B0604020202020204" pitchFamily="34" charset="0"/>
                <a:cs typeface="Arial" panose="020B0604020202020204" pitchFamily="34" charset="0"/>
              </a:rPr>
              <a:t> prate </a:t>
            </a:r>
            <a:r>
              <a:rPr lang="en-US" altLang="en-US" sz="3600" dirty="0" err="1">
                <a:latin typeface="Arial" panose="020B0604020202020204" pitchFamily="34" charset="0"/>
                <a:cs typeface="Arial" panose="020B0604020202020204" pitchFamily="34" charset="0"/>
              </a:rPr>
              <a:t>odrasle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imitiraju</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ih</a:t>
            </a:r>
            <a:r>
              <a:rPr lang="sr-Cyrl-R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a:p>
            <a:r>
              <a:rPr lang="sr-Latn-RS" altLang="en-US" sz="3600" dirty="0">
                <a:latin typeface="Arial" panose="020B0604020202020204" pitchFamily="34" charset="0"/>
                <a:cs typeface="Arial" panose="020B0604020202020204" pitchFamily="34" charset="0"/>
              </a:rPr>
              <a:t>N</a:t>
            </a:r>
            <a:r>
              <a:rPr lang="en-US" altLang="en-US" sz="3600" dirty="0" err="1">
                <a:latin typeface="Arial" panose="020B0604020202020204" pitchFamily="34" charset="0"/>
                <a:cs typeface="Arial" panose="020B0604020202020204" pitchFamily="34" charset="0"/>
              </a:rPr>
              <a:t>utritivne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navike</a:t>
            </a:r>
            <a:r>
              <a:rPr lang="sr-Latn-CS" altLang="en-US" sz="3600" dirty="0">
                <a:latin typeface="Arial" panose="020B0604020202020204" pitchFamily="34" charset="0"/>
                <a:cs typeface="Arial" panose="020B0604020202020204" pitchFamily="34" charset="0"/>
              </a:rPr>
              <a:t> roditelja utiču na nutritivne navike </a:t>
            </a:r>
            <a:r>
              <a:rPr lang="sr-Latn-CS" altLang="en-US" sz="3600" dirty="0" smtClean="0">
                <a:latin typeface="Arial" panose="020B0604020202020204" pitchFamily="34" charset="0"/>
                <a:cs typeface="Arial" panose="020B0604020202020204" pitchFamily="34" charset="0"/>
              </a:rPr>
              <a:t>dece</a:t>
            </a:r>
            <a:r>
              <a:rPr lang="sr-Cyrl-R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a:p>
            <a:r>
              <a:rPr lang="sr-Latn-CS" altLang="en-US" sz="3600" dirty="0">
                <a:latin typeface="Arial" panose="020B0604020202020204" pitchFamily="34" charset="0"/>
                <a:cs typeface="Arial" panose="020B0604020202020204" pitchFamily="34" charset="0"/>
              </a:rPr>
              <a:t>Kada god je moguće, dete treba da ima obroke sa svojim </a:t>
            </a:r>
            <a:r>
              <a:rPr lang="sr-Latn-CS" altLang="en-US" sz="3600" dirty="0" smtClean="0">
                <a:latin typeface="Arial" panose="020B0604020202020204" pitchFamily="34" charset="0"/>
                <a:cs typeface="Arial" panose="020B0604020202020204" pitchFamily="34" charset="0"/>
              </a:rPr>
              <a:t>roditeljima</a:t>
            </a:r>
            <a:r>
              <a:rPr lang="sr-Cyrl-RS" altLang="en-US" sz="3600" dirty="0" smtClean="0">
                <a:latin typeface="Arial" panose="020B0604020202020204" pitchFamily="34" charset="0"/>
                <a:cs typeface="Arial" panose="020B0604020202020204" pitchFamily="34" charset="0"/>
              </a:rPr>
              <a:t>.</a:t>
            </a:r>
            <a:r>
              <a:rPr lang="sr-Latn-CS" altLang="en-US" sz="3600" dirty="0" smtClean="0">
                <a:latin typeface="Arial" panose="020B0604020202020204" pitchFamily="34" charset="0"/>
                <a:cs typeface="Arial" panose="020B0604020202020204" pitchFamily="34" charset="0"/>
              </a:rPr>
              <a:t> </a:t>
            </a:r>
            <a:endParaRPr lang="sr-Latn-CS" altLang="en-US" sz="3600" dirty="0">
              <a:latin typeface="Arial" panose="020B0604020202020204" pitchFamily="34" charset="0"/>
              <a:cs typeface="Arial" panose="020B0604020202020204" pitchFamily="34" charset="0"/>
            </a:endParaRPr>
          </a:p>
          <a:p>
            <a:r>
              <a:rPr lang="sr-Latn-CS" altLang="en-US" sz="3600" dirty="0">
                <a:latin typeface="Arial" panose="020B0604020202020204" pitchFamily="34" charset="0"/>
                <a:cs typeface="Arial" panose="020B0604020202020204" pitchFamily="34" charset="0"/>
              </a:rPr>
              <a:t>Apetit dece varira, </a:t>
            </a:r>
            <a:r>
              <a:rPr lang="sr-Latn-CS" altLang="en-US" sz="3600" dirty="0" smtClean="0">
                <a:latin typeface="Arial" panose="020B0604020202020204" pitchFamily="34" charset="0"/>
                <a:cs typeface="Arial" panose="020B0604020202020204" pitchFamily="34" charset="0"/>
              </a:rPr>
              <a:t>naime</a:t>
            </a:r>
            <a:r>
              <a:rPr lang="sr-Cyrl-RS" altLang="en-US" sz="3600" dirty="0" smtClean="0">
                <a:latin typeface="Arial" panose="020B0604020202020204" pitchFamily="34" charset="0"/>
                <a:cs typeface="Arial" panose="020B0604020202020204" pitchFamily="34" charset="0"/>
              </a:rPr>
              <a:t>,</a:t>
            </a:r>
            <a:r>
              <a:rPr lang="sr-Latn-CS" altLang="en-US" sz="3600" dirty="0" smtClean="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po</a:t>
            </a:r>
            <a:r>
              <a:rPr lang="sr-Latn-RS" altLang="en-US" sz="3600" dirty="0">
                <a:latin typeface="Arial" panose="020B0604020202020204" pitchFamily="34" charset="0"/>
                <a:cs typeface="Arial" panose="020B0604020202020204" pitchFamily="34" charset="0"/>
              </a:rPr>
              <a:t>većava</a:t>
            </a:r>
            <a:r>
              <a:rPr lang="en-US" altLang="en-US" sz="3600" dirty="0">
                <a:latin typeface="Arial" panose="020B0604020202020204" pitchFamily="34" charset="0"/>
                <a:cs typeface="Arial" panose="020B0604020202020204" pitchFamily="34" charset="0"/>
              </a:rPr>
              <a:t> se </a:t>
            </a:r>
            <a:r>
              <a:rPr lang="en-US" altLang="en-US" sz="3600" dirty="0" err="1">
                <a:latin typeface="Arial" panose="020B0604020202020204" pitchFamily="34" charset="0"/>
                <a:cs typeface="Arial" panose="020B0604020202020204" pitchFamily="34" charset="0"/>
              </a:rPr>
              <a:t>tokom</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perioda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intenzivnog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rasta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smanjuje</a:t>
            </a:r>
            <a:r>
              <a:rPr lang="en-US" altLang="en-US" sz="3600" dirty="0">
                <a:latin typeface="Arial" panose="020B0604020202020204" pitchFamily="34" charset="0"/>
                <a:cs typeface="Arial" panose="020B0604020202020204" pitchFamily="34" charset="0"/>
              </a:rPr>
              <a:t> </a:t>
            </a:r>
            <a:r>
              <a:rPr lang="sr-Latn-RS" altLang="en-US" sz="3600" dirty="0">
                <a:latin typeface="Arial" panose="020B0604020202020204" pitchFamily="34" charset="0"/>
                <a:cs typeface="Arial" panose="020B0604020202020204" pitchFamily="34" charset="0"/>
              </a:rPr>
              <a:t>se </a:t>
            </a:r>
            <a:r>
              <a:rPr lang="en-US" altLang="en-US" sz="3600" dirty="0" err="1">
                <a:latin typeface="Arial" panose="020B0604020202020204" pitchFamily="34" charset="0"/>
                <a:cs typeface="Arial" panose="020B0604020202020204" pitchFamily="34" charset="0"/>
              </a:rPr>
              <a:t>kada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su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umorni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ili</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uzbuđeni</a:t>
            </a:r>
            <a:r>
              <a:rPr lang="sr-Cyrl-RS" altLang="en-US" sz="3600" dirty="0" smtClean="0">
                <a:latin typeface="Arial" panose="020B0604020202020204" pitchFamily="34" charset="0"/>
                <a:cs typeface="Arial" panose="020B0604020202020204" pitchFamily="34" charset="0"/>
              </a:rPr>
              <a:t>.</a:t>
            </a:r>
            <a:r>
              <a:rPr lang="sr-Latn-CS" altLang="en-US" sz="3600" dirty="0" smtClean="0">
                <a:latin typeface="Arial" panose="020B0604020202020204" pitchFamily="34" charset="0"/>
                <a:cs typeface="Arial" panose="020B0604020202020204" pitchFamily="34" charset="0"/>
              </a:rPr>
              <a:t> </a:t>
            </a:r>
            <a:endParaRPr lang="sr-Latn-CS" alt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716"/>
          <a:stretch/>
        </p:blipFill>
        <p:spPr>
          <a:xfrm>
            <a:off x="8457964" y="-1"/>
            <a:ext cx="3684449" cy="3275463"/>
          </a:xfrm>
          <a:prstGeom prst="rect">
            <a:avLst/>
          </a:prstGeom>
        </p:spPr>
      </p:pic>
    </p:spTree>
    <p:extLst>
      <p:ext uri="{BB962C8B-B14F-4D97-AF65-F5344CB8AC3E}">
        <p14:creationId xmlns:p14="http://schemas.microsoft.com/office/powerpoint/2010/main" val="3044528465"/>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06221" y="323294"/>
            <a:ext cx="8229600" cy="1000125"/>
          </a:xfrm>
        </p:spPr>
        <p:txBody>
          <a:bodyPr>
            <a:normAutofit/>
          </a:bodyPr>
          <a:lstStyle/>
          <a:p>
            <a:pPr algn="ctr"/>
            <a:r>
              <a:rPr lang="sr-Latn-CS" altLang="en-US" sz="4800" b="1" dirty="0" smtClean="0">
                <a:solidFill>
                  <a:srgbClr val="FF0000"/>
                </a:solidFill>
                <a:latin typeface="Arial" panose="020B0604020202020204" pitchFamily="34" charset="0"/>
                <a:cs typeface="Arial" panose="020B0604020202020204" pitchFamily="34" charset="0"/>
              </a:rPr>
              <a:t>Hrana nije nagrada!</a:t>
            </a:r>
          </a:p>
        </p:txBody>
      </p:sp>
      <p:sp>
        <p:nvSpPr>
          <p:cNvPr id="10243" name="Rectangle 3"/>
          <p:cNvSpPr>
            <a:spLocks noGrp="1" noChangeArrowheads="1"/>
          </p:cNvSpPr>
          <p:nvPr>
            <p:ph sz="quarter" idx="1"/>
          </p:nvPr>
        </p:nvSpPr>
        <p:spPr>
          <a:xfrm>
            <a:off x="425354" y="1749731"/>
            <a:ext cx="9841957" cy="3600450"/>
          </a:xfrm>
        </p:spPr>
        <p:txBody>
          <a:bodyPr>
            <a:noAutofit/>
          </a:bodyPr>
          <a:lstStyle/>
          <a:p>
            <a:pPr>
              <a:lnSpc>
                <a:spcPct val="80000"/>
              </a:lnSpc>
            </a:pPr>
            <a:r>
              <a:rPr lang="sr-Latn-CS" altLang="en-US" sz="3600" dirty="0">
                <a:latin typeface="Arial" panose="020B0604020202020204" pitchFamily="34" charset="0"/>
                <a:cs typeface="Arial" panose="020B0604020202020204" pitchFamily="34" charset="0"/>
              </a:rPr>
              <a:t>Roditelji treda da izbegavaju </a:t>
            </a:r>
            <a:r>
              <a:rPr lang="en-US" altLang="en-US" sz="3600" dirty="0" err="1">
                <a:latin typeface="Arial" panose="020B0604020202020204" pitchFamily="34" charset="0"/>
                <a:cs typeface="Arial" panose="020B0604020202020204" pitchFamily="34" charset="0"/>
              </a:rPr>
              <a:t>navaljivanje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nagovaranje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nagrađivanje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za</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jelo</a:t>
            </a:r>
            <a:r>
              <a:rPr lang="sr-Latn-RS" altLang="en-US" sz="3600" dirty="0" smtClean="0">
                <a:latin typeface="Arial" panose="020B0604020202020204" pitchFamily="34" charset="0"/>
                <a:cs typeface="Arial" panose="020B0604020202020204" pitchFamily="34" charset="0"/>
              </a:rPr>
              <a:t>.</a:t>
            </a:r>
          </a:p>
          <a:p>
            <a:pPr marL="0" indent="0">
              <a:lnSpc>
                <a:spcPct val="80000"/>
              </a:lnSpc>
              <a:buNone/>
            </a:pPr>
            <a:endParaRPr lang="sr-Latn-CS" altLang="en-US" sz="1800" dirty="0">
              <a:latin typeface="Arial" panose="020B0604020202020204" pitchFamily="34" charset="0"/>
              <a:cs typeface="Arial" panose="020B0604020202020204" pitchFamily="34" charset="0"/>
            </a:endParaRPr>
          </a:p>
          <a:p>
            <a:pPr>
              <a:lnSpc>
                <a:spcPct val="80000"/>
              </a:lnSpc>
            </a:pPr>
            <a:r>
              <a:rPr lang="sr-Latn-CS" altLang="en-US" sz="3600" dirty="0">
                <a:latin typeface="Arial" panose="020B0604020202020204" pitchFamily="34" charset="0"/>
                <a:cs typeface="Arial" panose="020B0604020202020204" pitchFamily="34" charset="0"/>
              </a:rPr>
              <a:t>D</a:t>
            </a:r>
            <a:r>
              <a:rPr lang="en-US" altLang="en-US" sz="3600" dirty="0" err="1">
                <a:latin typeface="Arial" panose="020B0604020202020204" pitchFamily="34" charset="0"/>
                <a:cs typeface="Arial" panose="020B0604020202020204" pitchFamily="34" charset="0"/>
              </a:rPr>
              <a:t>eca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vrlo</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rano</a:t>
            </a:r>
            <a:r>
              <a:rPr lang="sr-Latn-RS" altLang="en-US" sz="3600" dirty="0">
                <a:latin typeface="Arial" panose="020B0604020202020204" pitchFamily="34" charset="0"/>
                <a:cs typeface="Arial" panose="020B0604020202020204" pitchFamily="34" charset="0"/>
              </a:rPr>
              <a:t> nauče </a:t>
            </a:r>
            <a:r>
              <a:rPr lang="en-US" altLang="en-US" sz="3600" dirty="0">
                <a:latin typeface="Arial" panose="020B0604020202020204" pitchFamily="34" charset="0"/>
                <a:cs typeface="Arial" panose="020B0604020202020204" pitchFamily="34" charset="0"/>
              </a:rPr>
              <a:t>da </a:t>
            </a:r>
            <a:r>
              <a:rPr lang="en-US" altLang="en-US" sz="3600" dirty="0" err="1">
                <a:latin typeface="Arial" panose="020B0604020202020204" pitchFamily="34" charset="0"/>
                <a:cs typeface="Arial" panose="020B0604020202020204" pitchFamily="34" charset="0"/>
              </a:rPr>
              <a:t>manipulišu</a:t>
            </a:r>
            <a:r>
              <a:rPr lang="en-US" altLang="en-US" sz="3600" dirty="0">
                <a:latin typeface="Arial" panose="020B0604020202020204" pitchFamily="34" charset="0"/>
                <a:cs typeface="Arial" panose="020B0604020202020204" pitchFamily="34" charset="0"/>
              </a:rPr>
              <a:t> </a:t>
            </a:r>
            <a:r>
              <a:rPr lang="sr-Latn-RS" altLang="en-US" sz="3600" dirty="0">
                <a:latin typeface="Arial" panose="020B0604020202020204" pitchFamily="34" charset="0"/>
                <a:cs typeface="Arial" panose="020B0604020202020204" pitchFamily="34" charset="0"/>
              </a:rPr>
              <a:t>jelom</a:t>
            </a:r>
            <a:r>
              <a:rPr lang="en-US" altLang="en-US" sz="3600" dirty="0">
                <a:latin typeface="Arial" panose="020B0604020202020204" pitchFamily="34" charset="0"/>
                <a:cs typeface="Arial" panose="020B0604020202020204" pitchFamily="34" charset="0"/>
              </a:rPr>
              <a:t>. </a:t>
            </a:r>
            <a:endParaRPr lang="sr-Latn-RS" altLang="en-US" sz="1800" dirty="0" smtClean="0">
              <a:latin typeface="Arial" panose="020B0604020202020204" pitchFamily="34" charset="0"/>
              <a:cs typeface="Arial" panose="020B0604020202020204" pitchFamily="34" charset="0"/>
            </a:endParaRPr>
          </a:p>
          <a:p>
            <a:pPr marL="0" indent="0">
              <a:lnSpc>
                <a:spcPct val="80000"/>
              </a:lnSpc>
              <a:buNone/>
            </a:pPr>
            <a:endParaRPr lang="sr-Latn-CS" altLang="en-US" sz="1800" dirty="0">
              <a:latin typeface="Arial" panose="020B0604020202020204" pitchFamily="34" charset="0"/>
              <a:cs typeface="Arial" panose="020B0604020202020204" pitchFamily="34" charset="0"/>
            </a:endParaRPr>
          </a:p>
          <a:p>
            <a:pPr>
              <a:lnSpc>
                <a:spcPct val="80000"/>
              </a:lnSpc>
            </a:pPr>
            <a:r>
              <a:rPr lang="sr-Latn-CS" altLang="en-US" sz="3600" dirty="0">
                <a:latin typeface="Arial" panose="020B0604020202020204" pitchFamily="34" charset="0"/>
                <a:cs typeface="Arial" panose="020B0604020202020204" pitchFamily="34" charset="0"/>
              </a:rPr>
              <a:t>Ukoliko dete nema apetit i ukoliko on </a:t>
            </a:r>
            <a:r>
              <a:rPr lang="sr-Latn-CS" altLang="en-US" sz="3600" dirty="0" smtClean="0">
                <a:latin typeface="Arial" panose="020B0604020202020204" pitchFamily="34" charset="0"/>
                <a:cs typeface="Arial" panose="020B0604020202020204" pitchFamily="34" charset="0"/>
              </a:rPr>
              <a:t>potraje</a:t>
            </a:r>
            <a:r>
              <a:rPr lang="sr-Cyrl-RS" altLang="en-US" sz="3600" dirty="0" smtClean="0">
                <a:latin typeface="Arial" panose="020B0604020202020204" pitchFamily="34" charset="0"/>
                <a:cs typeface="Arial" panose="020B0604020202020204" pitchFamily="34" charset="0"/>
              </a:rPr>
              <a:t>,</a:t>
            </a:r>
            <a:r>
              <a:rPr lang="sr-Latn-CS" altLang="en-US" sz="3600" dirty="0" smtClean="0">
                <a:latin typeface="Arial" panose="020B0604020202020204" pitchFamily="34" charset="0"/>
                <a:cs typeface="Arial" panose="020B0604020202020204" pitchFamily="34" charset="0"/>
              </a:rPr>
              <a:t> </a:t>
            </a:r>
            <a:r>
              <a:rPr lang="sr-Latn-CS" altLang="en-US" sz="3600" dirty="0">
                <a:latin typeface="Arial" panose="020B0604020202020204" pitchFamily="34" charset="0"/>
                <a:cs typeface="Arial" panose="020B0604020202020204" pitchFamily="34" charset="0"/>
              </a:rPr>
              <a:t>potrebno je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uradit</a:t>
            </a:r>
            <a:r>
              <a:rPr lang="sr-Latn-CS" altLang="en-US" sz="3600" dirty="0">
                <a:latin typeface="Arial" panose="020B0604020202020204" pitchFamily="34" charset="0"/>
                <a:cs typeface="Arial" panose="020B0604020202020204" pitchFamily="34" charset="0"/>
              </a:rPr>
              <a:t>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lekarski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pregled</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sa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laboratorijskim</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analizama</a:t>
            </a:r>
            <a:r>
              <a:rPr lang="sr-Latn-RS" altLang="en-US" sz="3600" dirty="0" smtClean="0">
                <a:latin typeface="Arial" panose="020B0604020202020204" pitchFamily="34" charset="0"/>
                <a:cs typeface="Arial" panose="020B0604020202020204" pitchFamily="34" charset="0"/>
              </a:rPr>
              <a:t>.</a:t>
            </a:r>
            <a:r>
              <a:rPr lang="en-US" altLang="en-US" sz="3600" dirty="0" smtClean="0">
                <a:latin typeface="Arial" panose="020B0604020202020204" pitchFamily="34" charset="0"/>
                <a:cs typeface="Arial" panose="020B0604020202020204" pitchFamily="34" charset="0"/>
              </a:rPr>
              <a:t> </a:t>
            </a:r>
            <a:endParaRPr lang="sr-Latn-CS" altLang="en-US" sz="3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536" y="0"/>
            <a:ext cx="1751463" cy="2646839"/>
          </a:xfrm>
          <a:prstGeom prst="rect">
            <a:avLst/>
          </a:prstGeom>
        </p:spPr>
      </p:pic>
    </p:spTree>
    <p:extLst>
      <p:ext uri="{BB962C8B-B14F-4D97-AF65-F5344CB8AC3E}">
        <p14:creationId xmlns:p14="http://schemas.microsoft.com/office/powerpoint/2010/main" val="3647521021"/>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6468" y="193556"/>
            <a:ext cx="6796846" cy="1009650"/>
          </a:xfrm>
        </p:spPr>
        <p:txBody>
          <a:bodyPr>
            <a:normAutofit/>
          </a:bodyPr>
          <a:lstStyle/>
          <a:p>
            <a:r>
              <a:rPr lang="sr-Latn-CS" altLang="en-US" sz="4800" b="1" dirty="0" smtClean="0">
                <a:solidFill>
                  <a:srgbClr val="FF0000"/>
                </a:solidFill>
                <a:latin typeface="Arial" panose="020B0604020202020204" pitchFamily="34" charset="0"/>
                <a:cs typeface="Arial" panose="020B0604020202020204" pitchFamily="34" charset="0"/>
              </a:rPr>
              <a:t>Češći, a manji obroci</a:t>
            </a:r>
          </a:p>
        </p:txBody>
      </p:sp>
      <p:sp>
        <p:nvSpPr>
          <p:cNvPr id="11267" name="Rectangle 3"/>
          <p:cNvSpPr>
            <a:spLocks noGrp="1" noChangeArrowheads="1"/>
          </p:cNvSpPr>
          <p:nvPr>
            <p:ph sz="quarter" idx="1"/>
          </p:nvPr>
        </p:nvSpPr>
        <p:spPr>
          <a:xfrm>
            <a:off x="218365" y="1311593"/>
            <a:ext cx="9880979" cy="5017686"/>
          </a:xfrm>
        </p:spPr>
        <p:txBody>
          <a:bodyPr>
            <a:noAutofit/>
          </a:bodyPr>
          <a:lstStyle/>
          <a:p>
            <a:pPr>
              <a:lnSpc>
                <a:spcPct val="80000"/>
              </a:lnSpc>
            </a:pPr>
            <a:r>
              <a:rPr lang="sr-Latn-CS" altLang="en-US" sz="3600" dirty="0">
                <a:latin typeface="Arial" panose="020B0604020202020204" pitchFamily="34" charset="0"/>
                <a:cs typeface="Arial" panose="020B0604020202020204" pitchFamily="34" charset="0"/>
              </a:rPr>
              <a:t>D</a:t>
            </a:r>
            <a:r>
              <a:rPr lang="en-US" altLang="en-US" sz="3600" dirty="0" err="1">
                <a:latin typeface="Arial" panose="020B0604020202020204" pitchFamily="34" charset="0"/>
                <a:cs typeface="Arial" panose="020B0604020202020204" pitchFamily="34" charset="0"/>
              </a:rPr>
              <a:t>eca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su</a:t>
            </a:r>
            <a:r>
              <a:rPr lang="sr-Latn-C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vrlo</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osetljiva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temperaturu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hrane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većina</a:t>
            </a:r>
            <a:r>
              <a:rPr lang="en-US" altLang="en-US" sz="3600" dirty="0">
                <a:latin typeface="Arial" panose="020B0604020202020204" pitchFamily="34" charset="0"/>
                <a:cs typeface="Arial" panose="020B0604020202020204" pitchFamily="34" charset="0"/>
              </a:rPr>
              <a:t> ne </a:t>
            </a:r>
            <a:r>
              <a:rPr lang="en-US" altLang="en-US" sz="3600" dirty="0" err="1">
                <a:latin typeface="Arial" panose="020B0604020202020204" pitchFamily="34" charset="0"/>
                <a:cs typeface="Arial" panose="020B0604020202020204" pitchFamily="34" charset="0"/>
              </a:rPr>
              <a:t>voli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suviše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toplu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ili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hladnu</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hranu</a:t>
            </a:r>
            <a:r>
              <a:rPr lang="en-U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a:p>
            <a:pPr>
              <a:lnSpc>
                <a:spcPct val="80000"/>
              </a:lnSpc>
            </a:pPr>
            <a:r>
              <a:rPr lang="sr-Latn-RS" altLang="en-US" sz="3600" dirty="0">
                <a:latin typeface="Arial" panose="020B0604020202020204" pitchFamily="34" charset="0"/>
                <a:cs typeface="Arial" panose="020B0604020202020204" pitchFamily="34" charset="0"/>
              </a:rPr>
              <a:t>Radije će jesti </a:t>
            </a:r>
            <a:r>
              <a:rPr lang="en-US" altLang="en-US" sz="3600" dirty="0" err="1" smtClean="0">
                <a:latin typeface="Arial" panose="020B0604020202020204" pitchFamily="34" charset="0"/>
                <a:cs typeface="Arial" panose="020B0604020202020204" pitchFamily="34" charset="0"/>
              </a:rPr>
              <a:t>hran</a:t>
            </a:r>
            <a:r>
              <a:rPr lang="sr-Latn-RS" altLang="en-US" sz="3600" dirty="0" smtClean="0">
                <a:latin typeface="Arial" panose="020B0604020202020204" pitchFamily="34" charset="0"/>
                <a:cs typeface="Arial" panose="020B0604020202020204" pitchFamily="34" charset="0"/>
              </a:rPr>
              <a:t>u</a:t>
            </a:r>
            <a:r>
              <a:rPr lang="en-US" altLang="en-US" sz="3600" dirty="0" smtClean="0">
                <a:latin typeface="Arial" panose="020B0604020202020204" pitchFamily="34" charset="0"/>
                <a:cs typeface="Arial" panose="020B0604020202020204" pitchFamily="34" charset="0"/>
              </a:rPr>
              <a:t> </a:t>
            </a:r>
            <a:r>
              <a:rPr lang="sr-Latn-RS" altLang="en-US" sz="3600" dirty="0">
                <a:latin typeface="Arial" panose="020B0604020202020204" pitchFamily="34" charset="0"/>
                <a:cs typeface="Arial" panose="020B0604020202020204" pitchFamily="34" charset="0"/>
              </a:rPr>
              <a:t>koja je raznih </a:t>
            </a:r>
            <a:r>
              <a:rPr lang="en-US" altLang="en-US" sz="3600" dirty="0" err="1">
                <a:latin typeface="Arial" panose="020B0604020202020204" pitchFamily="34" charset="0"/>
                <a:cs typeface="Arial" panose="020B0604020202020204" pitchFamily="34" charset="0"/>
              </a:rPr>
              <a:t>boj</a:t>
            </a:r>
            <a:r>
              <a:rPr lang="sr-Latn-RS" altLang="en-US" sz="3600" dirty="0">
                <a:latin typeface="Arial" panose="020B0604020202020204" pitchFamily="34" charset="0"/>
                <a:cs typeface="Arial" panose="020B0604020202020204" pitchFamily="34" charset="0"/>
              </a:rPr>
              <a:t>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neobično</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ukrašena</a:t>
            </a:r>
            <a:r>
              <a:rPr lang="en-U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a:p>
            <a:pPr>
              <a:lnSpc>
                <a:spcPct val="80000"/>
              </a:lnSpc>
            </a:pPr>
            <a:r>
              <a:rPr lang="sr-Latn-RS" altLang="en-US" sz="3600" dirty="0">
                <a:latin typeface="Arial" panose="020B0604020202020204" pitchFamily="34" charset="0"/>
                <a:cs typeface="Arial" panose="020B0604020202020204" pitchFamily="34" charset="0"/>
              </a:rPr>
              <a:t>I</a:t>
            </a:r>
            <a:r>
              <a:rPr lang="en-US" altLang="en-US" sz="3600" dirty="0" err="1">
                <a:latin typeface="Arial" panose="020B0604020202020204" pitchFamily="34" charset="0"/>
                <a:cs typeface="Arial" panose="020B0604020202020204" pitchFamily="34" charset="0"/>
              </a:rPr>
              <a:t>zbegavati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prekuvanu</a:t>
            </a:r>
            <a:r>
              <a:rPr lang="en-US" altLang="en-US" sz="3600" dirty="0">
                <a:latin typeface="Arial" panose="020B0604020202020204" pitchFamily="34" charset="0"/>
                <a:cs typeface="Arial" panose="020B0604020202020204" pitchFamily="34" charset="0"/>
              </a:rPr>
              <a:t> </a:t>
            </a:r>
            <a:r>
              <a:rPr lang="sr-Latn-RS" altLang="en-US" sz="3600" dirty="0" smtClean="0">
                <a:latin typeface="Arial" panose="020B0604020202020204" pitchFamily="34" charset="0"/>
                <a:cs typeface="Arial" panose="020B0604020202020204" pitchFamily="34" charset="0"/>
              </a:rPr>
              <a:t>i </a:t>
            </a:r>
            <a:r>
              <a:rPr lang="sr-Latn-RS" altLang="en-US" sz="3600" dirty="0">
                <a:latin typeface="Arial" panose="020B0604020202020204" pitchFamily="34" charset="0"/>
                <a:cs typeface="Arial" panose="020B0604020202020204" pitchFamily="34" charset="0"/>
              </a:rPr>
              <a:t>suviše začinjenu </a:t>
            </a:r>
            <a:r>
              <a:rPr lang="en-US" altLang="en-US" sz="3600" dirty="0" err="1">
                <a:latin typeface="Arial" panose="020B0604020202020204" pitchFamily="34" charset="0"/>
                <a:cs typeface="Arial" panose="020B0604020202020204" pitchFamily="34" charset="0"/>
              </a:rPr>
              <a:t>hranu</a:t>
            </a:r>
            <a:r>
              <a:rPr lang="en-US" altLang="en-US" sz="3600" dirty="0">
                <a:latin typeface="Arial" panose="020B0604020202020204" pitchFamily="34" charset="0"/>
                <a:cs typeface="Arial" panose="020B0604020202020204" pitchFamily="34" charset="0"/>
              </a:rPr>
              <a:t>, </a:t>
            </a:r>
            <a:r>
              <a:rPr lang="sr-Latn-RS" altLang="en-US" sz="3600" dirty="0">
                <a:latin typeface="Arial" panose="020B0604020202020204" pitchFamily="34" charset="0"/>
                <a:cs typeface="Arial" panose="020B0604020202020204" pitchFamily="34" charset="0"/>
              </a:rPr>
              <a:t>deca </a:t>
            </a:r>
            <a:r>
              <a:rPr lang="en-US" altLang="en-US" sz="3600" dirty="0" err="1">
                <a:latin typeface="Arial" panose="020B0604020202020204" pitchFamily="34" charset="0"/>
                <a:cs typeface="Arial" panose="020B0604020202020204" pitchFamily="34" charset="0"/>
              </a:rPr>
              <a:t>više</a:t>
            </a:r>
            <a:r>
              <a:rPr lang="en-US" altLang="en-US" sz="3600" dirty="0">
                <a:latin typeface="Arial" panose="020B0604020202020204" pitchFamily="34" charset="0"/>
                <a:cs typeface="Arial" panose="020B0604020202020204" pitchFamily="34" charset="0"/>
              </a:rPr>
              <a:t> vole </a:t>
            </a:r>
            <a:r>
              <a:rPr lang="en-US" altLang="en-US" sz="3600" dirty="0" err="1">
                <a:latin typeface="Arial" panose="020B0604020202020204" pitchFamily="34" charset="0"/>
                <a:cs typeface="Arial" panose="020B0604020202020204" pitchFamily="34" charset="0"/>
              </a:rPr>
              <a:t>sirov</a:t>
            </a:r>
            <a:r>
              <a:rPr lang="sr-Latn-RS" altLang="en-US" sz="3600" dirty="0">
                <a:latin typeface="Arial" panose="020B0604020202020204" pitchFamily="34" charset="0"/>
                <a:cs typeface="Arial" panose="020B0604020202020204" pitchFamily="34" charset="0"/>
              </a:rPr>
              <a:t>e ili barene </a:t>
            </a:r>
            <a:r>
              <a:rPr lang="sr-Latn-RS" altLang="en-US" sz="3600" dirty="0" smtClean="0">
                <a:latin typeface="Arial" panose="020B0604020202020204" pitchFamily="34" charset="0"/>
                <a:cs typeface="Arial" panose="020B0604020202020204" pitchFamily="34" charset="0"/>
              </a:rPr>
              <a:t>namirnice</a:t>
            </a:r>
            <a:r>
              <a:rPr lang="en-U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a:p>
            <a:pPr>
              <a:lnSpc>
                <a:spcPct val="80000"/>
              </a:lnSpc>
            </a:pPr>
            <a:r>
              <a:rPr lang="sr-Latn-CS" altLang="en-US" sz="3600" dirty="0">
                <a:latin typeface="Arial" panose="020B0604020202020204" pitchFamily="34" charset="0"/>
                <a:cs typeface="Arial" panose="020B0604020202020204" pitchFamily="34" charset="0"/>
              </a:rPr>
              <a:t>V</a:t>
            </a:r>
            <a:r>
              <a:rPr lang="en-US" altLang="en-US" sz="3600" dirty="0" err="1">
                <a:latin typeface="Arial" panose="020B0604020202020204" pitchFamily="34" charset="0"/>
                <a:cs typeface="Arial" panose="020B0604020202020204" pitchFamily="34" charset="0"/>
              </a:rPr>
              <a:t>ećina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dece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više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voli</a:t>
            </a:r>
            <a:r>
              <a:rPr lang="en-US" altLang="en-US" sz="3600" dirty="0">
                <a:latin typeface="Arial" panose="020B0604020202020204" pitchFamily="34" charset="0"/>
                <a:cs typeface="Arial" panose="020B0604020202020204" pitchFamily="34" charset="0"/>
              </a:rPr>
              <a:t> da </a:t>
            </a:r>
            <a:r>
              <a:rPr lang="en-US" altLang="en-US" sz="3600" dirty="0" err="1">
                <a:latin typeface="Arial" panose="020B0604020202020204" pitchFamily="34" charset="0"/>
                <a:cs typeface="Arial" panose="020B0604020202020204" pitchFamily="34" charset="0"/>
              </a:rPr>
              <a:t>jede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iz</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ličnog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pribora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za</a:t>
            </a:r>
            <a:r>
              <a:rPr lang="en-US" altLang="en-US" sz="3600" dirty="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jelo</a:t>
            </a:r>
            <a:r>
              <a:rPr lang="en-US" altLang="en-US" sz="3600" dirty="0" smtClean="0">
                <a:latin typeface="Arial" panose="020B0604020202020204" pitchFamily="34" charset="0"/>
                <a:cs typeface="Arial" panose="020B0604020202020204" pitchFamily="34" charset="0"/>
              </a:rPr>
              <a:t>.</a:t>
            </a:r>
            <a:endParaRPr lang="sr-Latn-RS" altLang="en-US" sz="3600" dirty="0">
              <a:latin typeface="Arial" panose="020B0604020202020204" pitchFamily="34" charset="0"/>
              <a:cs typeface="Arial" panose="020B0604020202020204" pitchFamily="34" charset="0"/>
            </a:endParaRPr>
          </a:p>
          <a:p>
            <a:pPr>
              <a:lnSpc>
                <a:spcPct val="80000"/>
              </a:lnSpc>
            </a:pPr>
            <a:r>
              <a:rPr lang="sr-Latn-RS" altLang="en-US" sz="3600" dirty="0">
                <a:latin typeface="Arial" panose="020B0604020202020204" pitchFamily="34" charset="0"/>
                <a:cs typeface="Arial" panose="020B0604020202020204" pitchFamily="34" charset="0"/>
              </a:rPr>
              <a:t>S</a:t>
            </a:r>
            <a:r>
              <a:rPr lang="en-US" altLang="en-US" sz="3600" dirty="0" err="1">
                <a:latin typeface="Arial" panose="020B0604020202020204" pitchFamily="34" charset="0"/>
                <a:cs typeface="Arial" panose="020B0604020202020204" pitchFamily="34" charset="0"/>
              </a:rPr>
              <a:t>vako</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dete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ima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jedinstvene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nutritivne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navike</a:t>
            </a:r>
            <a:r>
              <a:rPr lang="sr-Latn-RS" altLang="en-US" sz="3600" dirty="0">
                <a:latin typeface="Arial" panose="020B0604020202020204" pitchFamily="34" charset="0"/>
                <a:cs typeface="Arial" panose="020B0604020202020204" pitchFamily="34" charset="0"/>
              </a:rPr>
              <a:t>, a zadatak roditelja je da ih </a:t>
            </a:r>
            <a:r>
              <a:rPr lang="sr-Latn-RS" altLang="en-US" sz="3600" dirty="0" smtClean="0">
                <a:latin typeface="Arial" panose="020B0604020202020204" pitchFamily="34" charset="0"/>
                <a:cs typeface="Arial" panose="020B0604020202020204" pitchFamily="34" charset="0"/>
              </a:rPr>
              <a:t>obogaćuju</a:t>
            </a:r>
            <a:r>
              <a:rPr lang="en-US" altLang="en-US" sz="3600" dirty="0" smtClean="0">
                <a:latin typeface="Arial" panose="020B0604020202020204" pitchFamily="34" charset="0"/>
                <a:cs typeface="Arial" panose="020B0604020202020204" pitchFamily="34" charset="0"/>
              </a:rPr>
              <a:t>.</a:t>
            </a:r>
            <a:endParaRPr lang="sr-Latn-CS" alt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6704" y="2402004"/>
            <a:ext cx="3075296" cy="219595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380" y="25226"/>
            <a:ext cx="2440620" cy="189910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6262" r="14475"/>
          <a:stretch/>
        </p:blipFill>
        <p:spPr>
          <a:xfrm>
            <a:off x="10099344" y="4898533"/>
            <a:ext cx="2006221" cy="1931016"/>
          </a:xfrm>
          <a:prstGeom prst="rect">
            <a:avLst/>
          </a:prstGeom>
        </p:spPr>
      </p:pic>
    </p:spTree>
    <p:extLst>
      <p:ext uri="{BB962C8B-B14F-4D97-AF65-F5344CB8AC3E}">
        <p14:creationId xmlns:p14="http://schemas.microsoft.com/office/powerpoint/2010/main" val="3393136048"/>
      </p:ext>
    </p:extLst>
  </p:cSld>
  <p:clrMapOvr>
    <a:masterClrMapping/>
  </p:clrMapOvr>
  <mc:AlternateContent xmlns:mc="http://schemas.openxmlformats.org/markup-compatibility/2006" xmlns:p14="http://schemas.microsoft.com/office/powerpoint/2010/main">
    <mc:Choice Requires="p14">
      <p:transition spd="slow" p14:dur="5250" advClick="0" advTm="18000"/>
    </mc:Choice>
    <mc:Fallback xmlns="">
      <p:transition spd="slow" advClick="0" advTm="1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1811" y="351799"/>
            <a:ext cx="8501063" cy="1360487"/>
          </a:xfrm>
        </p:spPr>
        <p:txBody>
          <a:bodyPr/>
          <a:lstStyle/>
          <a:p>
            <a:r>
              <a:rPr lang="sr-Latn-CS" altLang="en-US" b="1" dirty="0" smtClean="0">
                <a:solidFill>
                  <a:srgbClr val="FF0000"/>
                </a:solidFill>
                <a:latin typeface="Arial" panose="020B0604020202020204" pitchFamily="34" charset="0"/>
                <a:cs typeface="Arial" panose="020B0604020202020204" pitchFamily="34" charset="0"/>
              </a:rPr>
              <a:t>PREPORUKE</a:t>
            </a:r>
            <a:r>
              <a:rPr lang="en-US" altLang="en-US" b="1" dirty="0" smtClean="0">
                <a:solidFill>
                  <a:srgbClr val="FF0000"/>
                </a:solidFill>
                <a:latin typeface="Arial" panose="020B0604020202020204" pitchFamily="34" charset="0"/>
                <a:cs typeface="Arial" panose="020B0604020202020204" pitchFamily="34" charset="0"/>
              </a:rPr>
              <a:t> ZA PREDŠKOLSKE USTANOVE</a:t>
            </a:r>
            <a:endParaRPr lang="sr-Latn-CS" altLang="en-US" b="1" dirty="0" smtClean="0">
              <a:solidFill>
                <a:srgbClr val="FF0000"/>
              </a:solidFill>
              <a:latin typeface="Arial" panose="020B0604020202020204" pitchFamily="34" charset="0"/>
              <a:cs typeface="Arial" panose="020B0604020202020204" pitchFamily="34" charset="0"/>
            </a:endParaRPr>
          </a:p>
        </p:txBody>
      </p:sp>
      <p:sp>
        <p:nvSpPr>
          <p:cNvPr id="11267" name="Rectangle 3"/>
          <p:cNvSpPr>
            <a:spLocks noGrp="1" noChangeArrowheads="1"/>
          </p:cNvSpPr>
          <p:nvPr>
            <p:ph sz="quarter" idx="1"/>
          </p:nvPr>
        </p:nvSpPr>
        <p:spPr>
          <a:xfrm>
            <a:off x="221162" y="1875170"/>
            <a:ext cx="10054727" cy="4572000"/>
          </a:xfrm>
        </p:spPr>
        <p:txBody>
          <a:bodyPr>
            <a:noAutofit/>
          </a:bodyPr>
          <a:lstStyle/>
          <a:p>
            <a:pPr>
              <a:spcBef>
                <a:spcPts val="580"/>
              </a:spcBef>
              <a:defRPr/>
            </a:pPr>
            <a:r>
              <a:rPr lang="sr-Latn-CS" sz="3200" dirty="0">
                <a:latin typeface="Arial" pitchFamily="34" charset="0"/>
                <a:cs typeface="Arial" pitchFamily="34" charset="0"/>
              </a:rPr>
              <a:t>Energetska vrednost dnevnog obroka u vrtićima određena je </a:t>
            </a:r>
            <a:r>
              <a:rPr lang="sr-Latn-CS" sz="3200" b="1" dirty="0">
                <a:latin typeface="Arial" pitchFamily="34" charset="0"/>
                <a:cs typeface="Arial" pitchFamily="34" charset="0"/>
              </a:rPr>
              <a:t>„Pravilnikom o normativu društvene ishrane dece u ustanovama za decu“</a:t>
            </a:r>
          </a:p>
          <a:p>
            <a:pPr>
              <a:spcBef>
                <a:spcPts val="580"/>
              </a:spcBef>
              <a:defRPr/>
            </a:pPr>
            <a:r>
              <a:rPr lang="sr-Latn-CS" sz="3200" dirty="0">
                <a:latin typeface="Arial" pitchFamily="34" charset="0"/>
                <a:cs typeface="Arial" pitchFamily="34" charset="0"/>
              </a:rPr>
              <a:t>Ovim se obezbeđuje oko 75% ukupnih dnevnih energetskih potreba dece predškolskog uzrasta </a:t>
            </a:r>
          </a:p>
          <a:p>
            <a:pPr>
              <a:spcBef>
                <a:spcPts val="580"/>
              </a:spcBef>
              <a:defRPr/>
            </a:pPr>
            <a:r>
              <a:rPr lang="sr-Latn-CS" sz="3200" dirty="0">
                <a:latin typeface="Arial" pitchFamily="34" charset="0"/>
                <a:cs typeface="Arial" pitchFamily="34" charset="0"/>
              </a:rPr>
              <a:t>Jasleni uzrast (2 - 3 godine) oko 975 kcal dnevno</a:t>
            </a:r>
          </a:p>
          <a:p>
            <a:pPr>
              <a:spcBef>
                <a:spcPts val="580"/>
              </a:spcBef>
              <a:defRPr/>
            </a:pPr>
            <a:r>
              <a:rPr lang="sr-Latn-CS" sz="3200" dirty="0">
                <a:latin typeface="Arial" pitchFamily="34" charset="0"/>
                <a:cs typeface="Arial" pitchFamily="34" charset="0"/>
              </a:rPr>
              <a:t>Deca uzrasta 3 - 5 godina 1200 kcal</a:t>
            </a:r>
          </a:p>
          <a:p>
            <a:pPr>
              <a:spcBef>
                <a:spcPts val="580"/>
              </a:spcBef>
              <a:defRPr/>
            </a:pPr>
            <a:r>
              <a:rPr lang="sr-Latn-CS" sz="3200" dirty="0">
                <a:latin typeface="Arial" pitchFamily="34" charset="0"/>
                <a:cs typeface="Arial" pitchFamily="34" charset="0"/>
              </a:rPr>
              <a:t>Predškolski uzrast (5 - 7 godina) oko 1400 kcal.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7047" y="0"/>
            <a:ext cx="2814954" cy="18751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832017">
            <a:off x="9106655" y="3927759"/>
            <a:ext cx="3355739" cy="1777493"/>
          </a:xfrm>
          <a:prstGeom prst="rect">
            <a:avLst/>
          </a:prstGeom>
        </p:spPr>
      </p:pic>
    </p:spTree>
    <p:extLst>
      <p:ext uri="{BB962C8B-B14F-4D97-AF65-F5344CB8AC3E}">
        <p14:creationId xmlns:p14="http://schemas.microsoft.com/office/powerpoint/2010/main" val="249075325"/>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8641" y="184182"/>
            <a:ext cx="7800834" cy="1042167"/>
          </a:xfrm>
        </p:spPr>
        <p:txBody>
          <a:bodyPr>
            <a:normAutofit/>
          </a:bodyPr>
          <a:lstStyle/>
          <a:p>
            <a:r>
              <a:rPr lang="sr-Latn-CS" altLang="en-US" sz="4800" b="1" dirty="0" smtClean="0">
                <a:solidFill>
                  <a:srgbClr val="FF0000"/>
                </a:solidFill>
                <a:latin typeface="Arial" panose="020B0604020202020204" pitchFamily="34" charset="0"/>
                <a:cs typeface="Arial" panose="020B0604020202020204" pitchFamily="34" charset="0"/>
              </a:rPr>
              <a:t>Belančevine (proteini)</a:t>
            </a:r>
          </a:p>
        </p:txBody>
      </p:sp>
      <p:sp>
        <p:nvSpPr>
          <p:cNvPr id="13315" name="Rectangle 3"/>
          <p:cNvSpPr>
            <a:spLocks noGrp="1" noChangeArrowheads="1"/>
          </p:cNvSpPr>
          <p:nvPr>
            <p:ph sz="quarter" idx="1"/>
          </p:nvPr>
        </p:nvSpPr>
        <p:spPr>
          <a:xfrm>
            <a:off x="232460" y="1309751"/>
            <a:ext cx="8879006" cy="3306382"/>
          </a:xfrm>
        </p:spPr>
        <p:txBody>
          <a:bodyPr>
            <a:noAutofit/>
          </a:bodyPr>
          <a:lstStyle/>
          <a:p>
            <a:r>
              <a:rPr lang="sr-Latn-CS" altLang="en-US" sz="3600" dirty="0" smtClean="0">
                <a:latin typeface="Arial" panose="020B0604020202020204" pitchFamily="34" charset="0"/>
                <a:cs typeface="Arial" panose="020B0604020202020204" pitchFamily="34" charset="0"/>
              </a:rPr>
              <a:t>Belančevine treba da čine 10 do 15 % dnevnih energetskih potreba </a:t>
            </a:r>
          </a:p>
          <a:p>
            <a:r>
              <a:rPr lang="sr-Latn-CS" altLang="en-US" sz="3600" dirty="0" smtClean="0">
                <a:latin typeface="Arial" panose="020B0604020202020204" pitchFamily="34" charset="0"/>
                <a:cs typeface="Arial" panose="020B0604020202020204" pitchFamily="34" charset="0"/>
              </a:rPr>
              <a:t>Odnos biljnih i životinjskih belančevina treba da je 1:2</a:t>
            </a:r>
          </a:p>
          <a:p>
            <a:r>
              <a:rPr lang="sr-Latn-CS" altLang="en-US" sz="3600" dirty="0" smtClean="0">
                <a:latin typeface="Arial" panose="020B0604020202020204" pitchFamily="34" charset="0"/>
                <a:cs typeface="Arial" panose="020B0604020202020204" pitchFamily="34" charset="0"/>
              </a:rPr>
              <a:t>Belančevine su neophodan gradivni element za pravilan rast i razvoj</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466" y="2558797"/>
            <a:ext cx="2980451" cy="19869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3057" y="365124"/>
            <a:ext cx="3000830" cy="20005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466" y="4775277"/>
            <a:ext cx="2980451" cy="19869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911" y="4781423"/>
            <a:ext cx="2035398" cy="20067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4409" y="4799240"/>
            <a:ext cx="2917778" cy="194518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550" y="4781423"/>
            <a:ext cx="2853136" cy="1945185"/>
          </a:xfrm>
          <a:prstGeom prst="rect">
            <a:avLst/>
          </a:prstGeom>
        </p:spPr>
      </p:pic>
    </p:spTree>
    <p:extLst>
      <p:ext uri="{BB962C8B-B14F-4D97-AF65-F5344CB8AC3E}">
        <p14:creationId xmlns:p14="http://schemas.microsoft.com/office/powerpoint/2010/main" val="4206128675"/>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767" y="228647"/>
            <a:ext cx="10515600" cy="1325563"/>
          </a:xfrm>
        </p:spPr>
        <p:txBody>
          <a:bodyPr>
            <a:normAutofit/>
          </a:bodyPr>
          <a:lstStyle/>
          <a:p>
            <a:r>
              <a:rPr lang="sr-Latn-CS" altLang="en-US" sz="4800" b="1" dirty="0" smtClean="0">
                <a:solidFill>
                  <a:srgbClr val="FF0000"/>
                </a:solidFill>
                <a:latin typeface="Arial" panose="020B0604020202020204" pitchFamily="34" charset="0"/>
                <a:cs typeface="Arial" panose="020B0604020202020204" pitchFamily="34" charset="0"/>
              </a:rPr>
              <a:t>Masti (lipidi)</a:t>
            </a:r>
          </a:p>
        </p:txBody>
      </p:sp>
      <p:sp>
        <p:nvSpPr>
          <p:cNvPr id="13315" name="Rectangle 3"/>
          <p:cNvSpPr>
            <a:spLocks noGrp="1" noChangeArrowheads="1"/>
          </p:cNvSpPr>
          <p:nvPr>
            <p:ph sz="quarter" idx="1"/>
          </p:nvPr>
        </p:nvSpPr>
        <p:spPr>
          <a:xfrm>
            <a:off x="292290" y="1663392"/>
            <a:ext cx="10515600" cy="4360458"/>
          </a:xfrm>
        </p:spPr>
        <p:txBody>
          <a:bodyPr>
            <a:noAutofit/>
          </a:bodyPr>
          <a:lstStyle/>
          <a:p>
            <a:pPr>
              <a:spcBef>
                <a:spcPts val="580"/>
              </a:spcBef>
              <a:defRPr/>
            </a:pPr>
            <a:r>
              <a:rPr lang="sr-Latn-CS" sz="3600" dirty="0" smtClean="0">
                <a:latin typeface="Arial" pitchFamily="34" charset="0"/>
                <a:cs typeface="Arial" pitchFamily="34" charset="0"/>
              </a:rPr>
              <a:t>Masti čine 25 do 30% dnevnih                       energetskih </a:t>
            </a:r>
            <a:r>
              <a:rPr lang="sr-Latn-CS" sz="3600" dirty="0" smtClean="0">
                <a:latin typeface="Arial" pitchFamily="34" charset="0"/>
                <a:cs typeface="Arial" pitchFamily="34" charset="0"/>
              </a:rPr>
              <a:t>potreba</a:t>
            </a:r>
            <a:r>
              <a:rPr lang="sr-Cyrl-RS" sz="3600" dirty="0" smtClean="0">
                <a:latin typeface="Arial" pitchFamily="34" charset="0"/>
                <a:cs typeface="Arial" pitchFamily="34" charset="0"/>
              </a:rPr>
              <a:t>.</a:t>
            </a:r>
            <a:r>
              <a:rPr lang="sr-Latn-CS" sz="3600" dirty="0" smtClean="0">
                <a:latin typeface="Arial" pitchFamily="34" charset="0"/>
                <a:cs typeface="Arial" pitchFamily="34" charset="0"/>
              </a:rPr>
              <a:t> </a:t>
            </a:r>
            <a:endParaRPr lang="sr-Latn-CS" sz="3600" dirty="0" smtClean="0">
              <a:latin typeface="Arial" pitchFamily="34" charset="0"/>
              <a:cs typeface="Arial" pitchFamily="34" charset="0"/>
            </a:endParaRPr>
          </a:p>
          <a:p>
            <a:pPr>
              <a:spcBef>
                <a:spcPts val="580"/>
              </a:spcBef>
              <a:defRPr/>
            </a:pPr>
            <a:r>
              <a:rPr lang="sr-Latn-CS" sz="3600" dirty="0" smtClean="0">
                <a:latin typeface="Arial" pitchFamily="34" charset="0"/>
                <a:cs typeface="Arial" pitchFamily="34" charset="0"/>
              </a:rPr>
              <a:t>Polovinu dnevnih unosa masti treba da budu biljnog </a:t>
            </a:r>
            <a:r>
              <a:rPr lang="sr-Latn-CS" sz="3600" dirty="0" smtClean="0">
                <a:latin typeface="Arial" pitchFamily="34" charset="0"/>
                <a:cs typeface="Arial" pitchFamily="34" charset="0"/>
              </a:rPr>
              <a:t>porekla</a:t>
            </a:r>
            <a:r>
              <a:rPr lang="sr-Cyrl-RS" sz="3600" dirty="0" smtClean="0">
                <a:latin typeface="Arial" pitchFamily="34" charset="0"/>
                <a:cs typeface="Arial" pitchFamily="34" charset="0"/>
              </a:rPr>
              <a:t>.</a:t>
            </a:r>
            <a:r>
              <a:rPr lang="sr-Latn-CS" sz="3600" dirty="0" smtClean="0">
                <a:latin typeface="Arial" pitchFamily="34" charset="0"/>
                <a:cs typeface="Arial" pitchFamily="34" charset="0"/>
              </a:rPr>
              <a:t> </a:t>
            </a:r>
            <a:endParaRPr lang="sr-Latn-CS" sz="3600" dirty="0" smtClean="0">
              <a:latin typeface="Arial" pitchFamily="34" charset="0"/>
              <a:cs typeface="Arial" pitchFamily="34" charset="0"/>
            </a:endParaRPr>
          </a:p>
          <a:p>
            <a:pPr>
              <a:spcBef>
                <a:spcPts val="580"/>
              </a:spcBef>
              <a:defRPr/>
            </a:pPr>
            <a:r>
              <a:rPr lang="sr-Latn-CS" sz="3600" dirty="0">
                <a:latin typeface="Arial" pitchFamily="34" charset="0"/>
                <a:cs typeface="Arial" pitchFamily="34" charset="0"/>
              </a:rPr>
              <a:t>P</a:t>
            </a:r>
            <a:r>
              <a:rPr lang="sr-Latn-CS" sz="3600" dirty="0" smtClean="0">
                <a:latin typeface="Arial" pitchFamily="34" charset="0"/>
                <a:cs typeface="Arial" pitchFamily="34" charset="0"/>
              </a:rPr>
              <a:t>rednost dati hladno ceđenom maslinovom i suncokretovom </a:t>
            </a:r>
            <a:r>
              <a:rPr lang="sr-Latn-CS" sz="3600" dirty="0" smtClean="0">
                <a:latin typeface="Arial" pitchFamily="34" charset="0"/>
                <a:cs typeface="Arial" pitchFamily="34" charset="0"/>
              </a:rPr>
              <a:t>ulju</a:t>
            </a:r>
            <a:r>
              <a:rPr lang="sr-Cyrl-RS" sz="3600" dirty="0" smtClean="0">
                <a:latin typeface="Arial" pitchFamily="34" charset="0"/>
                <a:cs typeface="Arial" pitchFamily="34" charset="0"/>
              </a:rPr>
              <a:t>.</a:t>
            </a:r>
            <a:endParaRPr lang="sr-Latn-CS" sz="3600" dirty="0" smtClean="0">
              <a:latin typeface="Arial" pitchFamily="34" charset="0"/>
              <a:cs typeface="Arial" pitchFamily="34" charset="0"/>
            </a:endParaRPr>
          </a:p>
          <a:p>
            <a:pPr>
              <a:spcBef>
                <a:spcPts val="580"/>
              </a:spcBef>
              <a:defRPr/>
            </a:pPr>
            <a:r>
              <a:rPr lang="sr-Latn-CS" sz="3600" dirty="0" smtClean="0">
                <a:latin typeface="Arial" pitchFamily="34" charset="0"/>
                <a:cs typeface="Arial" pitchFamily="34" charset="0"/>
              </a:rPr>
              <a:t>Masti su, kao i belančevine, </a:t>
            </a:r>
            <a:r>
              <a:rPr lang="sr-Latn-CS" sz="3600" dirty="0">
                <a:latin typeface="Arial" pitchFamily="34" charset="0"/>
                <a:cs typeface="Arial" pitchFamily="34" charset="0"/>
              </a:rPr>
              <a:t>neophodan gradivni element za pravilan rast i </a:t>
            </a:r>
            <a:r>
              <a:rPr lang="sr-Latn-CS" sz="3600" dirty="0" smtClean="0">
                <a:latin typeface="Arial" pitchFamily="34" charset="0"/>
                <a:cs typeface="Arial" pitchFamily="34" charset="0"/>
              </a:rPr>
              <a:t>razvoj</a:t>
            </a:r>
            <a:r>
              <a:rPr lang="sr-Cyrl-RS" sz="3600" dirty="0" smtClean="0">
                <a:latin typeface="Arial" pitchFamily="34" charset="0"/>
                <a:cs typeface="Arial" pitchFamily="34" charset="0"/>
              </a:rPr>
              <a:t>.</a:t>
            </a:r>
            <a:endParaRPr lang="sr-Latn-CS" sz="3600" dirty="0">
              <a:latin typeface="Arial" pitchFamily="34" charset="0"/>
              <a:cs typeface="Arial" pitchFamily="34" charset="0"/>
            </a:endParaRPr>
          </a:p>
          <a:p>
            <a:pPr>
              <a:spcBef>
                <a:spcPts val="580"/>
              </a:spcBef>
              <a:defRPr/>
            </a:pPr>
            <a:endParaRPr lang="sr-Latn-CS" sz="3600" dirty="0" smtClean="0">
              <a:latin typeface="Arial" pitchFamily="34" charset="0"/>
              <a:cs typeface="Arial"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324" t="37672" r="23571" b="4378"/>
          <a:stretch/>
        </p:blipFill>
        <p:spPr>
          <a:xfrm>
            <a:off x="9025720" y="0"/>
            <a:ext cx="3166280" cy="21972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6347" y="2306471"/>
            <a:ext cx="2415653" cy="1610435"/>
          </a:xfrm>
          <a:prstGeom prst="rect">
            <a:avLst/>
          </a:prstGeom>
        </p:spPr>
      </p:pic>
    </p:spTree>
    <p:extLst>
      <p:ext uri="{BB962C8B-B14F-4D97-AF65-F5344CB8AC3E}">
        <p14:creationId xmlns:p14="http://schemas.microsoft.com/office/powerpoint/2010/main" val="820441924"/>
      </p:ext>
    </p:extLst>
  </p:cSld>
  <p:clrMapOvr>
    <a:masterClrMapping/>
  </p:clrMapOvr>
  <mc:AlternateContent xmlns:mc="http://schemas.openxmlformats.org/markup-compatibility/2006" xmlns:p14="http://schemas.microsoft.com/office/powerpoint/2010/main">
    <mc:Choice Requires="p14">
      <p:transition spd="slow" p14:dur="525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1595</Words>
  <Application>Microsoft Office PowerPoint</Application>
  <PresentationFormat>Widescreen</PresentationFormat>
  <Paragraphs>229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Wingdings 2</vt:lpstr>
      <vt:lpstr>Office tema</vt:lpstr>
      <vt:lpstr>ISHRANA DECE  OD 2 DO 6 GODINA</vt:lpstr>
      <vt:lpstr>PowerPoint Presentation</vt:lpstr>
      <vt:lpstr>Prosečna telesna masa i telesna visina predškolske dece Preporuke energetskog unosa i proteina</vt:lpstr>
      <vt:lpstr>Uticaj roditelja</vt:lpstr>
      <vt:lpstr>Hrana nije nagrada!</vt:lpstr>
      <vt:lpstr>Češći, a manji obroci</vt:lpstr>
      <vt:lpstr>PREPORUKE ZA PREDŠKOLSKE USTANOVE</vt:lpstr>
      <vt:lpstr>Belančevine (proteini)</vt:lpstr>
      <vt:lpstr>Masti (lipidi)</vt:lpstr>
      <vt:lpstr>Ugljeni hidrati</vt:lpstr>
      <vt:lpstr>VITAMINI</vt:lpstr>
      <vt:lpstr>MINERALI</vt:lpstr>
      <vt:lpstr>Raznovrsna ishrana</vt:lpstr>
      <vt:lpstr>Saveti</vt:lpstr>
      <vt:lpstr>Dete od dve godine </vt:lpstr>
      <vt:lpstr>Dete od tri godine  </vt:lpstr>
      <vt:lpstr>Sa navršene četiri godine predškolsko dete: </vt:lpstr>
      <vt:lpstr>Ishrana dece od 5 do 7 godina</vt:lpstr>
      <vt:lpstr>PowerPoint Presentation</vt:lpstr>
      <vt:lpstr>Doručak</vt:lpstr>
      <vt:lpstr>Ručak i večera, užine</vt:lpstr>
      <vt:lpstr>FIZIČKA  AKTIVNOST DECE 2-6 GODINA</vt:lpstr>
      <vt:lpstr>PowerPoint Presentation</vt:lpstr>
    </vt:vector>
  </TitlesOfParts>
  <Company>Institut za javno zdravlje Vojvodine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Dušan Čanković</dc:creator>
  <cp:lastModifiedBy>Korisnik</cp:lastModifiedBy>
  <cp:revision>129</cp:revision>
  <dcterms:created xsi:type="dcterms:W3CDTF">2020-02-26T08:59:08Z</dcterms:created>
  <dcterms:modified xsi:type="dcterms:W3CDTF">2020-12-08T18:45:14Z</dcterms:modified>
</cp:coreProperties>
</file>